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15"/>
  </p:notesMasterIdLst>
  <p:handoutMasterIdLst>
    <p:handoutMasterId r:id="rId16"/>
  </p:handoutMasterIdLst>
  <p:sldIdLst>
    <p:sldId id="368" r:id="rId6"/>
    <p:sldId id="394" r:id="rId7"/>
    <p:sldId id="391" r:id="rId8"/>
    <p:sldId id="389" r:id="rId9"/>
    <p:sldId id="400" r:id="rId10"/>
    <p:sldId id="399" r:id="rId11"/>
    <p:sldId id="393" r:id="rId12"/>
    <p:sldId id="401" r:id="rId13"/>
    <p:sldId id="388" r:id="rId14"/>
  </p:sldIdLst>
  <p:sldSz cx="10972800" cy="8229600" type="B4JIS"/>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345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F200"/>
    <a:srgbClr val="1AA594"/>
    <a:srgbClr val="872C90"/>
    <a:srgbClr val="A31527"/>
    <a:srgbClr val="A21727"/>
    <a:srgbClr val="CC0000"/>
    <a:srgbClr val="B01C32"/>
    <a:srgbClr val="CCCDCC"/>
    <a:srgbClr val="EDEEED"/>
    <a:srgbClr val="C51C3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285" autoAdjust="0"/>
    <p:restoredTop sz="96072" autoAdjust="0"/>
  </p:normalViewPr>
  <p:slideViewPr>
    <p:cSldViewPr snapToGrid="0" snapToObjects="1" showGuides="1">
      <p:cViewPr varScale="1">
        <p:scale>
          <a:sx n="111" d="100"/>
          <a:sy n="111" d="100"/>
        </p:scale>
        <p:origin x="592" y="216"/>
      </p:cViewPr>
      <p:guideLst>
        <p:guide orient="horz" pos="2592"/>
        <p:guide pos="3456"/>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123" d="100"/>
          <a:sy n="123" d="100"/>
        </p:scale>
        <p:origin x="4904"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4B8A31-2B9F-A94B-A2CC-00F18DA57334}" type="datetimeFigureOut">
              <a:rPr lang="en-US" smtClean="0"/>
              <a:pPr/>
              <a:t>6/22/21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F604B-6C0D-8446-A61A-2AA75F371917}" type="slidenum">
              <a:rPr lang="en-US" smtClean="0"/>
              <a:pPr/>
              <a:t>‹#›</a:t>
            </a:fld>
            <a:endParaRPr lang="en-US"/>
          </a:p>
        </p:txBody>
      </p:sp>
    </p:spTree>
    <p:extLst>
      <p:ext uri="{BB962C8B-B14F-4D97-AF65-F5344CB8AC3E}">
        <p14:creationId xmlns:p14="http://schemas.microsoft.com/office/powerpoint/2010/main" val="1320943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1EC66E-FACF-7F40-AACA-BA49429FF6B3}" type="datetimeFigureOut">
              <a:rPr lang="en-US" smtClean="0"/>
              <a:pPr/>
              <a:t>6/22/21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BDDD1B-7981-514B-B211-D97C9422D57B}" type="slidenum">
              <a:rPr lang="en-US" smtClean="0"/>
              <a:pPr/>
              <a:t>‹#›</a:t>
            </a:fld>
            <a:endParaRPr lang="en-US"/>
          </a:p>
        </p:txBody>
      </p:sp>
    </p:spTree>
    <p:extLst>
      <p:ext uri="{BB962C8B-B14F-4D97-AF65-F5344CB8AC3E}">
        <p14:creationId xmlns:p14="http://schemas.microsoft.com/office/powerpoint/2010/main" val="1375952119"/>
      </p:ext>
    </p:extLst>
  </p:cSld>
  <p:clrMap bg1="lt1" tx1="dk1" bg2="lt2" tx2="dk2" accent1="accent1" accent2="accent2" accent3="accent3" accent4="accent4" accent5="accent5" accent6="accent6" hlink="hlink" folHlink="folHlink"/>
  <p:notesStyle>
    <a:lvl1pPr marL="0" algn="l" defTabSz="731520" rtl="0" eaLnBrk="1" latinLnBrk="0" hangingPunct="1">
      <a:defRPr sz="1920" kern="1200">
        <a:solidFill>
          <a:schemeClr val="tx1"/>
        </a:solidFill>
        <a:latin typeface="+mn-lt"/>
        <a:ea typeface="+mn-ea"/>
        <a:cs typeface="+mn-cs"/>
      </a:defRPr>
    </a:lvl1pPr>
    <a:lvl2pPr marL="731520" algn="l" defTabSz="731520" rtl="0" eaLnBrk="1" latinLnBrk="0" hangingPunct="1">
      <a:defRPr sz="1920" kern="1200">
        <a:solidFill>
          <a:schemeClr val="tx1"/>
        </a:solidFill>
        <a:latin typeface="+mn-lt"/>
        <a:ea typeface="+mn-ea"/>
        <a:cs typeface="+mn-cs"/>
      </a:defRPr>
    </a:lvl2pPr>
    <a:lvl3pPr marL="1463040" algn="l" defTabSz="731520" rtl="0" eaLnBrk="1" latinLnBrk="0" hangingPunct="1">
      <a:defRPr sz="1920" kern="1200">
        <a:solidFill>
          <a:schemeClr val="tx1"/>
        </a:solidFill>
        <a:latin typeface="+mn-lt"/>
        <a:ea typeface="+mn-ea"/>
        <a:cs typeface="+mn-cs"/>
      </a:defRPr>
    </a:lvl3pPr>
    <a:lvl4pPr marL="2194560" algn="l" defTabSz="731520" rtl="0" eaLnBrk="1" latinLnBrk="0" hangingPunct="1">
      <a:defRPr sz="1920" kern="1200">
        <a:solidFill>
          <a:schemeClr val="tx1"/>
        </a:solidFill>
        <a:latin typeface="+mn-lt"/>
        <a:ea typeface="+mn-ea"/>
        <a:cs typeface="+mn-cs"/>
      </a:defRPr>
    </a:lvl4pPr>
    <a:lvl5pPr marL="2926080" algn="l" defTabSz="731520" rtl="0" eaLnBrk="1" latinLnBrk="0" hangingPunct="1">
      <a:defRPr sz="1920" kern="1200">
        <a:solidFill>
          <a:schemeClr val="tx1"/>
        </a:solidFill>
        <a:latin typeface="+mn-lt"/>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0BDDD1B-7981-514B-B211-D97C9422D57B}" type="slidenum">
              <a:rPr lang="en-US" smtClean="0"/>
              <a:pPr/>
              <a:t>1</a:t>
            </a:fld>
            <a:endParaRPr lang="en-US"/>
          </a:p>
        </p:txBody>
      </p:sp>
    </p:spTree>
    <p:extLst>
      <p:ext uri="{BB962C8B-B14F-4D97-AF65-F5344CB8AC3E}">
        <p14:creationId xmlns:p14="http://schemas.microsoft.com/office/powerpoint/2010/main" val="3854093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a:t>
            </a:r>
          </a:p>
          <a:p>
            <a:endParaRPr lang="en-US" dirty="0"/>
          </a:p>
          <a:p>
            <a:r>
              <a:rPr lang="en-US" dirty="0"/>
              <a:t>conv2d is a </a:t>
            </a:r>
            <a:r>
              <a:rPr lang="en-US" dirty="0" err="1"/>
              <a:t>computaion</a:t>
            </a:r>
            <a:r>
              <a:rPr lang="en-US" dirty="0"/>
              <a:t> with a complicated expression</a:t>
            </a:r>
          </a:p>
          <a:p>
            <a:endParaRPr lang="en-US" dirty="0"/>
          </a:p>
          <a:p>
            <a:r>
              <a:rPr lang="en-US" dirty="0"/>
              <a:t>we will use </a:t>
            </a:r>
            <a:r>
              <a:rPr lang="en-US" dirty="0" err="1"/>
              <a:t>matmul</a:t>
            </a:r>
            <a:r>
              <a:rPr lang="en-US" dirty="0"/>
              <a:t> as a example to demo paper flow</a:t>
            </a:r>
          </a:p>
        </p:txBody>
      </p:sp>
      <p:sp>
        <p:nvSpPr>
          <p:cNvPr id="4" name="Slide Number Placeholder 3"/>
          <p:cNvSpPr>
            <a:spLocks noGrp="1"/>
          </p:cNvSpPr>
          <p:nvPr>
            <p:ph type="sldNum" sz="quarter" idx="5"/>
          </p:nvPr>
        </p:nvSpPr>
        <p:spPr/>
        <p:txBody>
          <a:bodyPr/>
          <a:lstStyle/>
          <a:p>
            <a:fld id="{60BDDD1B-7981-514B-B211-D97C9422D57B}" type="slidenum">
              <a:rPr lang="en-US" smtClean="0"/>
              <a:pPr/>
              <a:t>2</a:t>
            </a:fld>
            <a:endParaRPr lang="en-US"/>
          </a:p>
        </p:txBody>
      </p:sp>
    </p:spTree>
    <p:extLst>
      <p:ext uri="{BB962C8B-B14F-4D97-AF65-F5344CB8AC3E}">
        <p14:creationId xmlns:p14="http://schemas.microsoft.com/office/powerpoint/2010/main" val="4070932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a:t>
            </a:r>
            <a:r>
              <a:rPr lang="en-US" dirty="0" err="1"/>
              <a:t>apporoach</a:t>
            </a:r>
            <a:r>
              <a:rPr lang="en-US" dirty="0"/>
              <a:t> can be </a:t>
            </a:r>
            <a:r>
              <a:rPr lang="en-US" dirty="0" err="1"/>
              <a:t>summerized</a:t>
            </a:r>
            <a:endParaRPr lang="en-US" dirty="0"/>
          </a:p>
          <a:p>
            <a:endParaRPr lang="en-US" dirty="0"/>
          </a:p>
          <a:p>
            <a:r>
              <a:rPr lang="en-US" dirty="0"/>
              <a:t>at the beginning we'll construct </a:t>
            </a:r>
          </a:p>
          <a:p>
            <a:r>
              <a:rPr lang="en-US" dirty="0"/>
              <a:t>One the right we are showing the schema</a:t>
            </a:r>
          </a:p>
          <a:p>
            <a:r>
              <a:rPr lang="en-US" dirty="0"/>
              <a:t>The inner... The outer..</a:t>
            </a:r>
          </a:p>
          <a:p>
            <a:endParaRPr lang="en-US" dirty="0"/>
          </a:p>
          <a:p>
            <a:r>
              <a:rPr lang="en-US" dirty="0"/>
              <a:t>We'll then build ... under ..., </a:t>
            </a:r>
            <a:r>
              <a:rPr lang="en-US" dirty="0" err="1"/>
              <a:t>s.t</a:t>
            </a:r>
            <a:r>
              <a:rPr lang="en-US" dirty="0"/>
              <a:t> </a:t>
            </a:r>
          </a:p>
          <a:p>
            <a:endParaRPr lang="en-US" dirty="0"/>
          </a:p>
          <a:p>
            <a:r>
              <a:rPr lang="en-US" dirty="0"/>
              <a:t>And at the last step we'll use ... to</a:t>
            </a:r>
          </a:p>
          <a:p>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3</a:t>
            </a:fld>
            <a:endParaRPr lang="en-US"/>
          </a:p>
        </p:txBody>
      </p:sp>
    </p:spTree>
    <p:extLst>
      <p:ext uri="{BB962C8B-B14F-4D97-AF65-F5344CB8AC3E}">
        <p14:creationId xmlns:p14="http://schemas.microsoft.com/office/powerpoint/2010/main" val="1046828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w'll</a:t>
            </a:r>
            <a:r>
              <a:rPr lang="en-US" dirty="0"/>
              <a:t> then intro how to </a:t>
            </a:r>
            <a:r>
              <a:rPr lang="en-US" dirty="0" err="1"/>
              <a:t>constr</a:t>
            </a:r>
            <a:r>
              <a:rPr lang="en-US" dirty="0"/>
              <a:t> tile-size opt prob</a:t>
            </a:r>
          </a:p>
          <a:p>
            <a:endParaRPr lang="en-US" dirty="0"/>
          </a:p>
          <a:p>
            <a:r>
              <a:rPr lang="en-US" dirty="0"/>
              <a:t>Under the global memory </a:t>
            </a:r>
            <a:r>
              <a:rPr lang="en-US" dirty="0" err="1"/>
              <a:t>assump</a:t>
            </a:r>
            <a:r>
              <a:rPr lang="en-US" dirty="0"/>
              <a:t>,  each proc will execute....   to iterate over the local work space W</a:t>
            </a:r>
          </a:p>
          <a:p>
            <a:endParaRPr lang="en-US" dirty="0"/>
          </a:p>
          <a:p>
            <a:r>
              <a:rPr lang="en-US" dirty="0"/>
              <a:t>The body of the tiled loop nest is T</a:t>
            </a:r>
          </a:p>
          <a:p>
            <a:endParaRPr lang="en-US" dirty="0"/>
          </a:p>
          <a:p>
            <a:r>
              <a:rPr lang="en-US" dirty="0"/>
              <a:t>with a fixed loop permutation, we can derive the expression of the data volume accessed from global memory.</a:t>
            </a:r>
          </a:p>
        </p:txBody>
      </p:sp>
      <p:sp>
        <p:nvSpPr>
          <p:cNvPr id="4" name="Slide Number Placeholder 3"/>
          <p:cNvSpPr>
            <a:spLocks noGrp="1"/>
          </p:cNvSpPr>
          <p:nvPr>
            <p:ph type="sldNum" sz="quarter" idx="5"/>
          </p:nvPr>
        </p:nvSpPr>
        <p:spPr/>
        <p:txBody>
          <a:bodyPr/>
          <a:lstStyle/>
          <a:p>
            <a:fld id="{60BDDD1B-7981-514B-B211-D97C9422D57B}" type="slidenum">
              <a:rPr lang="en-US" smtClean="0"/>
              <a:pPr/>
              <a:t>4</a:t>
            </a:fld>
            <a:endParaRPr lang="en-US"/>
          </a:p>
        </p:txBody>
      </p:sp>
    </p:spTree>
    <p:extLst>
      <p:ext uri="{BB962C8B-B14F-4D97-AF65-F5344CB8AC3E}">
        <p14:creationId xmlns:p14="http://schemas.microsoft.com/office/powerpoint/2010/main" val="3097507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structure of </a:t>
            </a:r>
            <a:r>
              <a:rPr lang="en-US" dirty="0" err="1"/>
              <a:t>glb</a:t>
            </a:r>
            <a:r>
              <a:rPr lang="en-US" dirty="0"/>
              <a:t> mem sol can be expressed by the figure.</a:t>
            </a:r>
          </a:p>
          <a:p>
            <a:r>
              <a:rPr lang="en-US" dirty="0"/>
              <a:t>When we don't have enough local mem, </a:t>
            </a:r>
            <a:r>
              <a:rPr lang="en-US" dirty="0" err="1"/>
              <a:t>s.t</a:t>
            </a:r>
            <a:r>
              <a:rPr lang="en-US" dirty="0"/>
              <a:t> the summation of all local mem  is less or equal to tensor C, the sol we derived  will not spread  proc along k dim.  This is equivalent to 2D</a:t>
            </a:r>
          </a:p>
          <a:p>
            <a:endParaRPr lang="en-US" dirty="0"/>
          </a:p>
          <a:p>
            <a:r>
              <a:rPr lang="en-US" dirty="0"/>
              <a:t>Otherwise ... the sol we </a:t>
            </a:r>
            <a:r>
              <a:rPr lang="en-US" dirty="0" err="1"/>
              <a:t>direived</a:t>
            </a:r>
            <a:r>
              <a:rPr lang="en-US" dirty="0"/>
              <a:t> will spread proc along all dim, and not tile the local C footprint.  this is equivalent to 2.5D and 3D.  And inside this branch, if the local memory is larger than some point, we will always reach 3D solution, otherwise it will stay with the 2.5d sol.</a:t>
            </a:r>
          </a:p>
          <a:p>
            <a:endParaRPr lang="en-US" dirty="0"/>
          </a:p>
          <a:p>
            <a:br>
              <a:rPr lang="en-US" dirty="0"/>
            </a:br>
            <a:r>
              <a:rPr lang="en-US" dirty="0"/>
              <a:t>Till here we demo, we 'll then show how to construct distributed mem algo from here</a:t>
            </a:r>
          </a:p>
          <a:p>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5</a:t>
            </a:fld>
            <a:endParaRPr lang="en-US"/>
          </a:p>
        </p:txBody>
      </p:sp>
    </p:spTree>
    <p:extLst>
      <p:ext uri="{BB962C8B-B14F-4D97-AF65-F5344CB8AC3E}">
        <p14:creationId xmlns:p14="http://schemas.microsoft.com/office/powerpoint/2010/main" val="582556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each proc is executing a local tiled loop.  the tile footprint of the first </a:t>
            </a:r>
            <a:r>
              <a:rPr lang="en-US" dirty="0" err="1"/>
              <a:t>iter</a:t>
            </a:r>
            <a:r>
              <a:rPr lang="en-US" dirty="0"/>
              <a:t> is shown in the figure. at the next iteration it will keep reuse </a:t>
            </a:r>
            <a:r>
              <a:rPr lang="en-US" dirty="0" err="1"/>
              <a:t>Ctile</a:t>
            </a:r>
            <a:r>
              <a:rPr lang="en-US" dirty="0"/>
              <a:t> and load new A,B tile from global mem</a:t>
            </a:r>
          </a:p>
          <a:p>
            <a:endParaRPr lang="en-US" dirty="0"/>
          </a:p>
          <a:p>
            <a:r>
              <a:rPr lang="en-US" dirty="0"/>
              <a:t>we can observe the proc along the k dim is using the same footprint of C, j-A, </a:t>
            </a:r>
            <a:r>
              <a:rPr lang="en-US" dirty="0" err="1"/>
              <a:t>i</a:t>
            </a:r>
            <a:r>
              <a:rPr lang="en-US" dirty="0"/>
              <a:t>-B.</a:t>
            </a:r>
          </a:p>
          <a:p>
            <a:endParaRPr lang="en-US" dirty="0"/>
          </a:p>
          <a:p>
            <a:r>
              <a:rPr lang="en-US" dirty="0"/>
              <a:t>based on the schedule we can create a </a:t>
            </a:r>
            <a:r>
              <a:rPr lang="en-US" dirty="0" err="1"/>
              <a:t>dist</a:t>
            </a:r>
            <a:r>
              <a:rPr lang="en-US" dirty="0"/>
              <a:t> </a:t>
            </a:r>
            <a:r>
              <a:rPr lang="en-US" dirty="0" err="1"/>
              <a:t>alg</a:t>
            </a:r>
            <a:r>
              <a:rPr lang="en-US" dirty="0"/>
              <a:t> as follows.  we will replicate the FP of C along k, and we distribute A footprint along j, B along </a:t>
            </a:r>
            <a:r>
              <a:rPr lang="en-US" dirty="0" err="1"/>
              <a:t>i</a:t>
            </a:r>
            <a:r>
              <a:rPr lang="en-US" dirty="0"/>
              <a:t>.  In this example, all proc at left side holds first half of B, and all pro at right side holds second half of B.  So when the tiled loop exe on first half </a:t>
            </a:r>
            <a:r>
              <a:rPr lang="en-US" dirty="0" err="1"/>
              <a:t>itertions</a:t>
            </a:r>
            <a:r>
              <a:rPr lang="en-US" dirty="0"/>
              <a:t>, all proc on left will </a:t>
            </a:r>
            <a:r>
              <a:rPr lang="en-US" dirty="0" err="1"/>
              <a:t>bcast</a:t>
            </a:r>
            <a:r>
              <a:rPr lang="en-US" dirty="0"/>
              <a:t> data, ..</a:t>
            </a:r>
          </a:p>
          <a:p>
            <a:r>
              <a:rPr lang="en-US" dirty="0"/>
              <a:t>by doing that we can utilize tile size of </a:t>
            </a:r>
            <a:r>
              <a:rPr lang="en-US" dirty="0" err="1"/>
              <a:t>glb</a:t>
            </a:r>
            <a:r>
              <a:rPr lang="en-US" dirty="0"/>
              <a:t> mem sol to form a </a:t>
            </a:r>
            <a:r>
              <a:rPr lang="en-US" dirty="0" err="1"/>
              <a:t>dist</a:t>
            </a:r>
            <a:r>
              <a:rPr lang="en-US" dirty="0"/>
              <a:t> mem </a:t>
            </a:r>
            <a:r>
              <a:rPr lang="en-US" dirty="0" err="1"/>
              <a:t>alg</a:t>
            </a:r>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6</a:t>
            </a:fld>
            <a:endParaRPr lang="en-US"/>
          </a:p>
        </p:txBody>
      </p:sp>
    </p:spTree>
    <p:extLst>
      <p:ext uri="{BB962C8B-B14F-4D97-AF65-F5344CB8AC3E}">
        <p14:creationId xmlns:p14="http://schemas.microsoft.com/office/powerpoint/2010/main" val="3108749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same method to build </a:t>
            </a:r>
            <a:r>
              <a:rPr lang="en-US" dirty="0" err="1"/>
              <a:t>dist</a:t>
            </a:r>
            <a:r>
              <a:rPr lang="en-US" dirty="0"/>
              <a:t> algo for </a:t>
            </a:r>
            <a:r>
              <a:rPr lang="en-US" dirty="0" err="1"/>
              <a:t>cnn</a:t>
            </a:r>
            <a:r>
              <a:rPr lang="en-US" dirty="0"/>
              <a:t>,</a:t>
            </a:r>
          </a:p>
          <a:p>
            <a:r>
              <a:rPr lang="en-US" dirty="0"/>
              <a:t>and we'll briefly go over the necessary key points for extension.</a:t>
            </a:r>
          </a:p>
          <a:p>
            <a:endParaRPr lang="en-US" dirty="0"/>
          </a:p>
          <a:p>
            <a:r>
              <a:rPr lang="en-US" dirty="0"/>
              <a:t>the opt problem of </a:t>
            </a:r>
            <a:r>
              <a:rPr lang="en-US" dirty="0" err="1"/>
              <a:t>cnn</a:t>
            </a:r>
            <a:r>
              <a:rPr lang="en-US" dirty="0"/>
              <a:t> is too complex to find analytical solution.  instead of directly solving it we work around to create a </a:t>
            </a:r>
            <a:r>
              <a:rPr lang="en-US" dirty="0" err="1"/>
              <a:t>simplifed</a:t>
            </a:r>
            <a:r>
              <a:rPr lang="en-US" dirty="0"/>
              <a:t> problem which is solvable.</a:t>
            </a:r>
          </a:p>
          <a:p>
            <a:endParaRPr lang="en-US" dirty="0"/>
          </a:p>
          <a:p>
            <a:r>
              <a:rPr lang="en-US" dirty="0"/>
              <a:t>we will use this simp prob to create </a:t>
            </a:r>
            <a:r>
              <a:rPr lang="en-US" dirty="0" err="1"/>
              <a:t>ub</a:t>
            </a:r>
            <a:r>
              <a:rPr lang="en-US" dirty="0"/>
              <a:t> and </a:t>
            </a:r>
            <a:r>
              <a:rPr lang="en-US" dirty="0" err="1"/>
              <a:t>lb</a:t>
            </a:r>
            <a:r>
              <a:rPr lang="en-US" dirty="0"/>
              <a:t> for opt sol of original problem.</a:t>
            </a:r>
          </a:p>
          <a:p>
            <a:endParaRPr lang="en-US" dirty="0"/>
          </a:p>
          <a:p>
            <a:r>
              <a:rPr lang="en-US" dirty="0"/>
              <a:t>that is when we make the memory parameter the same as </a:t>
            </a:r>
            <a:r>
              <a:rPr lang="en-US" dirty="0" err="1"/>
              <a:t>ori</a:t>
            </a:r>
            <a:r>
              <a:rPr lang="en-US" dirty="0"/>
              <a:t>, we got a </a:t>
            </a:r>
            <a:r>
              <a:rPr lang="en-US" dirty="0" err="1"/>
              <a:t>lb</a:t>
            </a:r>
            <a:r>
              <a:rPr lang="en-US" dirty="0"/>
              <a:t> cost,  but that is not a valid sol of </a:t>
            </a:r>
            <a:r>
              <a:rPr lang="en-US" dirty="0" err="1"/>
              <a:t>ori</a:t>
            </a:r>
            <a:r>
              <a:rPr lang="en-US" dirty="0"/>
              <a:t> because it violates </a:t>
            </a:r>
            <a:r>
              <a:rPr lang="en-US" dirty="0" err="1"/>
              <a:t>oringal</a:t>
            </a:r>
            <a:r>
              <a:rPr lang="en-US" dirty="0"/>
              <a:t> mem constraint</a:t>
            </a:r>
          </a:p>
          <a:p>
            <a:endParaRPr lang="en-US" dirty="0"/>
          </a:p>
          <a:p>
            <a:pPr algn="l"/>
            <a:r>
              <a:rPr lang="en-US" dirty="0"/>
              <a:t>we reduce the memory </a:t>
            </a:r>
            <a:r>
              <a:rPr lang="en-US" dirty="0" err="1"/>
              <a:t>paraeter</a:t>
            </a:r>
            <a:r>
              <a:rPr lang="en-US" dirty="0"/>
              <a:t> of simp problem a little be, such that if we plug in the solution back to </a:t>
            </a:r>
            <a:r>
              <a:rPr lang="en-US" dirty="0" err="1"/>
              <a:t>ori</a:t>
            </a:r>
            <a:r>
              <a:rPr lang="en-US" dirty="0"/>
              <a:t> mem constraint, it fits in M.  this creates a valid solution, and we know the performance loss of this solution is strict less than the </a:t>
            </a:r>
            <a:r>
              <a:rPr lang="en-US" dirty="0" err="1"/>
              <a:t>ub</a:t>
            </a:r>
            <a:r>
              <a:rPr lang="en-US" dirty="0"/>
              <a:t> cost - </a:t>
            </a:r>
            <a:r>
              <a:rPr lang="en-US" dirty="0" err="1"/>
              <a:t>lcost</a:t>
            </a:r>
            <a:endParaRPr lang="en-US" dirty="0"/>
          </a:p>
          <a:p>
            <a:pPr algn="l"/>
            <a:r>
              <a:rPr lang="en-US" dirty="0"/>
              <a:t>if delta small, </a:t>
            </a:r>
            <a:r>
              <a:rPr lang="en-US" dirty="0" err="1"/>
              <a:t>ub</a:t>
            </a:r>
            <a:r>
              <a:rPr lang="en-US" dirty="0"/>
              <a:t> close to </a:t>
            </a:r>
            <a:r>
              <a:rPr lang="en-US" dirty="0" err="1"/>
              <a:t>lb</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7</a:t>
            </a:fld>
            <a:endParaRPr lang="en-US"/>
          </a:p>
        </p:txBody>
      </p:sp>
    </p:spTree>
    <p:extLst>
      <p:ext uri="{BB962C8B-B14F-4D97-AF65-F5344CB8AC3E}">
        <p14:creationId xmlns:p14="http://schemas.microsoft.com/office/powerpoint/2010/main" val="3532284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9</a:t>
            </a:fld>
            <a:endParaRPr lang="en-US"/>
          </a:p>
        </p:txBody>
      </p:sp>
    </p:spTree>
    <p:extLst>
      <p:ext uri="{BB962C8B-B14F-4D97-AF65-F5344CB8AC3E}">
        <p14:creationId xmlns:p14="http://schemas.microsoft.com/office/powerpoint/2010/main" val="23490293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3597358"/>
            <a:ext cx="9326880" cy="1764030"/>
          </a:xfrm>
          <a:prstGeom prst="rect">
            <a:avLst/>
          </a:prstGeom>
        </p:spPr>
        <p:txBody>
          <a:bodyPr>
            <a:normAutofit/>
          </a:bodyPr>
          <a:lstStyle>
            <a:lvl1pPr algn="ctr">
              <a:defRPr sz="4200" baseline="0">
                <a:solidFill>
                  <a:schemeClr val="tx1">
                    <a:lumMod val="65000"/>
                    <a:lumOff val="35000"/>
                  </a:schemeClr>
                </a:solidFill>
                <a:latin typeface="Century Gothic Bold" charset="0"/>
              </a:defRPr>
            </a:lvl1pPr>
          </a:lstStyle>
          <a:p>
            <a:r>
              <a:rPr lang="en-US" dirty="0"/>
              <a:t>Click to edit Master title style</a:t>
            </a:r>
          </a:p>
        </p:txBody>
      </p:sp>
      <p:sp>
        <p:nvSpPr>
          <p:cNvPr id="3" name="Subtitle 2"/>
          <p:cNvSpPr>
            <a:spLocks noGrp="1"/>
          </p:cNvSpPr>
          <p:nvPr>
            <p:ph type="subTitle" idx="1" hasCustomPrompt="1"/>
          </p:nvPr>
        </p:nvSpPr>
        <p:spPr>
          <a:xfrm>
            <a:off x="1645920" y="4925167"/>
            <a:ext cx="7680960" cy="247410"/>
          </a:xfrm>
          <a:prstGeom prst="rect">
            <a:avLst/>
          </a:prstGeom>
        </p:spPr>
        <p:txBody>
          <a:bodyPr>
            <a:normAutofit/>
          </a:bodyPr>
          <a:lstStyle>
            <a:lvl1pPr marL="0" indent="0" algn="ctr">
              <a:buNone/>
              <a:defRPr sz="1200" cap="all" baseline="0">
                <a:solidFill>
                  <a:srgbClr val="B01C32"/>
                </a:solidFill>
                <a:latin typeface="Century Gothic Bold Italic" charset="0"/>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Click to edit PRESENTER NAME</a:t>
            </a:r>
          </a:p>
        </p:txBody>
      </p:sp>
      <p:cxnSp>
        <p:nvCxnSpPr>
          <p:cNvPr id="4" name="Straight Connector 3"/>
          <p:cNvCxnSpPr/>
          <p:nvPr userDrawn="1"/>
        </p:nvCxnSpPr>
        <p:spPr>
          <a:xfrm flipV="1">
            <a:off x="1754386" y="3489325"/>
            <a:ext cx="7464029"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19E0A7D-ABF6-FC46-B515-EE39FF6A080E}"/>
              </a:ext>
            </a:extLst>
          </p:cNvPr>
          <p:cNvSpPr txBox="1"/>
          <p:nvPr userDrawn="1"/>
        </p:nvSpPr>
        <p:spPr>
          <a:xfrm>
            <a:off x="7814857" y="8484659"/>
            <a:ext cx="2807115" cy="230832"/>
          </a:xfrm>
          <a:prstGeom prst="rect">
            <a:avLst/>
          </a:prstGeom>
          <a:noFill/>
        </p:spPr>
        <p:txBody>
          <a:bodyPr wrap="square">
            <a:spAutoFit/>
          </a:bodyPr>
          <a:lstStyle/>
          <a:p>
            <a:pPr algn="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a:t>
            </a:r>
            <a:endParaRPr lang="en-US" sz="900" b="1" spc="225" dirty="0">
              <a:solidFill>
                <a:srgbClr val="A21727"/>
              </a:solidFill>
              <a:latin typeface="Century Gothic" charset="0"/>
              <a:ea typeface="Century Gothic" charset="0"/>
              <a:cs typeface="Century Gothic" charset="0"/>
            </a:endParaRPr>
          </a:p>
        </p:txBody>
      </p:sp>
      <p:pic>
        <p:nvPicPr>
          <p:cNvPr id="1028" name="Picture 4" descr="Westminster College Of Computing Reviews">
            <a:extLst>
              <a:ext uri="{FF2B5EF4-FFF2-40B4-BE49-F238E27FC236}">
                <a16:creationId xmlns:a16="http://schemas.microsoft.com/office/drawing/2014/main" id="{4DDD6E98-CF0C-ED41-828C-1CEDB7FD45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61677" y="1741819"/>
            <a:ext cx="2649445" cy="1747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01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4" y="2114868"/>
            <a:ext cx="9595485"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8" name="Text Placeholder 16"/>
          <p:cNvSpPr>
            <a:spLocks noGrp="1"/>
          </p:cNvSpPr>
          <p:nvPr>
            <p:ph type="body" sz="quarter" idx="16"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4" name="TextBox 13">
            <a:extLst>
              <a:ext uri="{FF2B5EF4-FFF2-40B4-BE49-F238E27FC236}">
                <a16:creationId xmlns:a16="http://schemas.microsoft.com/office/drawing/2014/main" id="{44148AA7-1A66-E64C-8FEB-E18F1B2DD997}"/>
              </a:ext>
            </a:extLst>
          </p:cNvPr>
          <p:cNvSpPr txBox="1"/>
          <p:nvPr userDrawn="1"/>
        </p:nvSpPr>
        <p:spPr>
          <a:xfrm>
            <a:off x="7915782" y="8627830"/>
            <a:ext cx="2807115" cy="230832"/>
          </a:xfrm>
          <a:prstGeom prst="rect">
            <a:avLst/>
          </a:prstGeom>
          <a:noFill/>
        </p:spPr>
        <p:txBody>
          <a:bodyPr wrap="square">
            <a:spAutoFit/>
          </a:bodyPr>
          <a:lstStyle/>
          <a:p>
            <a:pPr algn="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a:t>
            </a:r>
            <a:endParaRPr lang="en-US" sz="900" b="1" spc="225" dirty="0">
              <a:solidFill>
                <a:srgbClr val="A21727"/>
              </a:solidFill>
              <a:latin typeface="Century Gothic" charset="0"/>
              <a:ea typeface="Century Gothic" charset="0"/>
              <a:cs typeface="Century Gothic" charset="0"/>
            </a:endParaRPr>
          </a:p>
        </p:txBody>
      </p:sp>
      <p:pic>
        <p:nvPicPr>
          <p:cNvPr id="2050" name="Picture 2">
            <a:extLst>
              <a:ext uri="{FF2B5EF4-FFF2-40B4-BE49-F238E27FC236}">
                <a16:creationId xmlns:a16="http://schemas.microsoft.com/office/drawing/2014/main" id="{5B191469-BE2D-BC41-9DA2-4B8B0B5DAC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9903" y="7109104"/>
            <a:ext cx="1515641" cy="15156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9D13B4-1E3C-4437-AD9A-363605F5CDEF}"/>
              </a:ext>
            </a:extLst>
          </p:cNvPr>
          <p:cNvSpPr txBox="1"/>
          <p:nvPr userDrawn="1"/>
        </p:nvSpPr>
        <p:spPr>
          <a:xfrm>
            <a:off x="10455985" y="7432436"/>
            <a:ext cx="546945" cy="461665"/>
          </a:xfrm>
          <a:prstGeom prst="rect">
            <a:avLst/>
          </a:prstGeom>
          <a:noFill/>
        </p:spPr>
        <p:txBody>
          <a:bodyPr wrap="none" rtlCol="0">
            <a:spAutoFit/>
          </a:bodyPr>
          <a:lstStyle/>
          <a:p>
            <a:fld id="{3C0F25D0-8B2D-4E3A-BA09-888E2DE0FF49}" type="slidenum">
              <a:rPr lang="en-US" sz="2400"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451245"/>
      </p:ext>
    </p:extLst>
  </p:cSld>
  <p:clrMap bg1="lt1" tx1="dk1" bg2="lt2" tx2="dk2" accent1="accent1" accent2="accent2" accent3="accent3" accent4="accent4" accent5="accent5" accent6="accent6" hlink="hlink" folHlink="folHlink"/>
  <p:sldLayoutIdLst>
    <p:sldLayoutId id="2147483649" r:id="rId1"/>
    <p:sldLayoutId id="2147483665"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48640" rtl="0" eaLnBrk="1" latinLnBrk="0" hangingPunct="1">
        <a:spcBef>
          <a:spcPct val="0"/>
        </a:spcBef>
        <a:buNone/>
        <a:defRPr sz="3360" b="0" i="0" kern="1200" cap="all" baseline="0">
          <a:solidFill>
            <a:srgbClr val="B01C32"/>
          </a:solidFill>
          <a:latin typeface="Century Gothic" charset="0"/>
          <a:ea typeface="+mj-ea"/>
          <a:cs typeface="Avenir"/>
        </a:defRPr>
      </a:lvl1pPr>
    </p:titleStyle>
    <p:bodyStyle>
      <a:lvl1pPr marL="411480" indent="-411480" algn="l" defTabSz="548640" rtl="0" eaLnBrk="1" latinLnBrk="0" hangingPunct="1">
        <a:spcBef>
          <a:spcPct val="20000"/>
        </a:spcBef>
        <a:buFont typeface="Arial"/>
        <a:buChar char="•"/>
        <a:defRPr sz="3360" b="0" i="0" kern="1200" baseline="0">
          <a:solidFill>
            <a:schemeClr val="tx1">
              <a:lumMod val="65000"/>
              <a:lumOff val="35000"/>
            </a:schemeClr>
          </a:solidFill>
          <a:latin typeface="Century Gothic" charset="0"/>
          <a:ea typeface="+mn-ea"/>
          <a:cs typeface="Avenir"/>
        </a:defRPr>
      </a:lvl1pPr>
      <a:lvl2pPr marL="891540" indent="-342900" algn="l" defTabSz="54864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a:defRPr>
      </a:lvl2pPr>
      <a:lvl3pPr marL="1371600" indent="-274320" algn="l" defTabSz="548640" rtl="0" eaLnBrk="1" latinLnBrk="0" hangingPunct="1">
        <a:spcBef>
          <a:spcPct val="20000"/>
        </a:spcBef>
        <a:buFont typeface="Arial"/>
        <a:buChar char="•"/>
        <a:defRPr sz="2400" b="0" i="0" kern="1200" baseline="0">
          <a:solidFill>
            <a:schemeClr val="tx1">
              <a:lumMod val="65000"/>
              <a:lumOff val="35000"/>
            </a:schemeClr>
          </a:solidFill>
          <a:latin typeface="Century Gothic" charset="0"/>
          <a:ea typeface="Century Gothic" charset="0"/>
          <a:cs typeface="Century Gothic" charset="0"/>
        </a:defRPr>
      </a:lvl3pPr>
      <a:lvl4pPr marL="1920240" indent="-274320" algn="l" defTabSz="54864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a:defRPr>
      </a:lvl4pPr>
      <a:lvl5pPr marL="2468880" indent="-274320" algn="l" defTabSz="548640" rtl="0" eaLnBrk="1" latinLnBrk="0" hangingPunct="1">
        <a:spcBef>
          <a:spcPct val="20000"/>
        </a:spcBef>
        <a:buFont typeface="Arial"/>
        <a:buChar char="»"/>
        <a:defRPr sz="1440" b="0" i="0" kern="1200" baseline="0">
          <a:solidFill>
            <a:schemeClr val="tx1">
              <a:lumMod val="65000"/>
              <a:lumOff val="35000"/>
            </a:schemeClr>
          </a:solidFill>
          <a:latin typeface="Century Gothic" charset="0"/>
          <a:ea typeface="+mn-ea"/>
          <a:cs typeface="Avenir"/>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2" userDrawn="1">
          <p15:clr>
            <a:srgbClr val="F26B43"/>
          </p15:clr>
        </p15:guide>
        <p15:guide id="2" orient="horz" pos="499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0.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png"/><Relationship Id="rId3" Type="http://schemas.openxmlformats.org/officeDocument/2006/relationships/audio" Target="../media/media4.m4a"/><Relationship Id="rId7" Type="http://schemas.openxmlformats.org/officeDocument/2006/relationships/image" Target="../media/image5.png"/><Relationship Id="rId12" Type="http://schemas.openxmlformats.org/officeDocument/2006/relationships/image" Target="../media/image10.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40.png"/><Relationship Id="rId11" Type="http://schemas.openxmlformats.org/officeDocument/2006/relationships/image" Target="../media/image9.png"/><Relationship Id="rId5" Type="http://schemas.openxmlformats.org/officeDocument/2006/relationships/notesSlide" Target="../notesSlides/notesSlide4.xml"/><Relationship Id="rId10" Type="http://schemas.openxmlformats.org/officeDocument/2006/relationships/image" Target="../media/image8.png"/><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notesSlide" Target="../notesSlides/notesSlide5.xml"/><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slideLayout" Target="../slideLayouts/slideLayout2.xml"/><Relationship Id="rId7" Type="http://schemas.openxmlformats.org/officeDocument/2006/relationships/image" Target="../media/image14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0.png"/><Relationship Id="rId5" Type="http://schemas.openxmlformats.org/officeDocument/2006/relationships/image" Target="../media/image19.png"/><Relationship Id="rId4" Type="http://schemas.openxmlformats.org/officeDocument/2006/relationships/notesSlide" Target="../notesSlides/notesSlide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190.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0.png"/><Relationship Id="rId5" Type="http://schemas.openxmlformats.org/officeDocument/2006/relationships/image" Target="../media/image170.png"/><Relationship Id="rId10" Type="http://schemas.openxmlformats.org/officeDocument/2006/relationships/image" Target="../media/image3.png"/><Relationship Id="rId4" Type="http://schemas.openxmlformats.org/officeDocument/2006/relationships/image" Target="../media/image160.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a:t>Brief Announcement: Efficient Distributed Algorithms for Convolutional Neural Networks</a:t>
            </a:r>
          </a:p>
        </p:txBody>
      </p:sp>
      <p:sp>
        <p:nvSpPr>
          <p:cNvPr id="3" name="Subtitle 2"/>
          <p:cNvSpPr>
            <a:spLocks noGrp="1"/>
          </p:cNvSpPr>
          <p:nvPr>
            <p:ph type="subTitle" idx="1"/>
          </p:nvPr>
        </p:nvSpPr>
        <p:spPr>
          <a:xfrm>
            <a:off x="1645920" y="5449423"/>
            <a:ext cx="7680960" cy="699586"/>
          </a:xfrm>
        </p:spPr>
        <p:txBody>
          <a:bodyPr>
            <a:normAutofit/>
          </a:bodyPr>
          <a:lstStyle/>
          <a:p>
            <a:r>
              <a:rPr lang="en-US" sz="1400" b="1" u="sng" dirty="0"/>
              <a:t>Rui Li</a:t>
            </a:r>
            <a:r>
              <a:rPr lang="en-US" sz="1400" dirty="0"/>
              <a:t>, </a:t>
            </a:r>
            <a:r>
              <a:rPr lang="en-US" sz="1400" dirty="0" err="1"/>
              <a:t>Yufan</a:t>
            </a:r>
            <a:r>
              <a:rPr lang="en-US" sz="1400" dirty="0"/>
              <a:t> Xu, Aravind Sukumaran-</a:t>
            </a:r>
            <a:r>
              <a:rPr lang="en-US" sz="1400" dirty="0" err="1"/>
              <a:t>Rajam</a:t>
            </a:r>
            <a:r>
              <a:rPr lang="en-US" sz="1400" dirty="0"/>
              <a:t>, Atanas </a:t>
            </a:r>
            <a:r>
              <a:rPr lang="en-US" sz="1400" dirty="0" err="1"/>
              <a:t>Rountev</a:t>
            </a:r>
            <a:r>
              <a:rPr lang="en-US" sz="1400" dirty="0"/>
              <a:t>, P. </a:t>
            </a:r>
            <a:r>
              <a:rPr lang="en-US" sz="1400" dirty="0" err="1"/>
              <a:t>Sadayappan</a:t>
            </a:r>
            <a:endParaRPr lang="en-US" sz="1400" dirty="0"/>
          </a:p>
          <a:p>
            <a:r>
              <a:rPr lang="en-US" sz="1400" dirty="0"/>
              <a:t>University of Utah, Washington state university, </a:t>
            </a:r>
            <a:r>
              <a:rPr lang="en-US" sz="1400" dirty="0" err="1"/>
              <a:t>ohio</a:t>
            </a:r>
            <a:r>
              <a:rPr lang="en-US" sz="1400" dirty="0"/>
              <a:t> state university</a:t>
            </a:r>
          </a:p>
          <a:p>
            <a:endParaRPr lang="en-US" sz="1400" dirty="0"/>
          </a:p>
        </p:txBody>
      </p:sp>
      <p:pic>
        <p:nvPicPr>
          <p:cNvPr id="5" name="Audio 4">
            <a:hlinkClick r:id="" action="ppaction://media"/>
            <a:extLst>
              <a:ext uri="{FF2B5EF4-FFF2-40B4-BE49-F238E27FC236}">
                <a16:creationId xmlns:a16="http://schemas.microsoft.com/office/drawing/2014/main" id="{6EE01D51-7E20-B547-8E37-F95A891F54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07600" y="7264400"/>
            <a:ext cx="812800" cy="812800"/>
          </a:xfrm>
          <a:prstGeom prst="rect">
            <a:avLst/>
          </a:prstGeom>
        </p:spPr>
      </p:pic>
    </p:spTree>
    <p:extLst>
      <p:ext uri="{BB962C8B-B14F-4D97-AF65-F5344CB8AC3E}">
        <p14:creationId xmlns:p14="http://schemas.microsoft.com/office/powerpoint/2010/main" val="1035067326"/>
      </p:ext>
    </p:extLst>
  </p:cSld>
  <p:clrMapOvr>
    <a:masterClrMapping/>
  </p:clrMapOvr>
  <mc:AlternateContent xmlns:mc="http://schemas.openxmlformats.org/markup-compatibility/2006">
    <mc:Choice xmlns:p14="http://schemas.microsoft.com/office/powerpoint/2010/main" Requires="p14">
      <p:transition spd="med" p14:dur="700" advTm="13276">
        <p:fade/>
      </p:transition>
    </mc:Choice>
    <mc:Fallback>
      <p:transition spd="med" advTm="132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4C64E-EECF-964C-8139-FCEB7C5D3E1D}"/>
              </a:ext>
            </a:extLst>
          </p:cNvPr>
          <p:cNvSpPr>
            <a:spLocks noGrp="1"/>
          </p:cNvSpPr>
          <p:nvPr>
            <p:ph type="title"/>
          </p:nvPr>
        </p:nvSpPr>
        <p:spPr/>
        <p:txBody>
          <a:bodyPr/>
          <a:lstStyle/>
          <a:p>
            <a:r>
              <a:rPr lang="en-US" dirty="0"/>
              <a:t>Introduction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009831-37CE-1C46-9517-AFF9D2F46144}"/>
                  </a:ext>
                </a:extLst>
              </p:cNvPr>
              <p:cNvSpPr>
                <a:spLocks noGrp="1"/>
              </p:cNvSpPr>
              <p:nvPr>
                <p:ph sz="half" idx="1"/>
              </p:nvPr>
            </p:nvSpPr>
            <p:spPr/>
            <p:txBody>
              <a:bodyPr/>
              <a:lstStyle/>
              <a:p>
                <a:r>
                  <a:rPr lang="en-US" dirty="0"/>
                  <a:t>Conv2d: all convolution layers in CNN</a:t>
                </a:r>
              </a:p>
              <a:p>
                <a:pPr marL="0" indent="0" algn="ctr">
                  <a:buNone/>
                </a:pPr>
                <a14:m>
                  <m:oMath xmlns:m="http://schemas.openxmlformats.org/officeDocument/2006/math">
                    <m:r>
                      <a:rPr lang="en-US" sz="2600" i="1">
                        <a:latin typeface="Cambria Math" panose="02040503050406030204" pitchFamily="18" charset="0"/>
                      </a:rPr>
                      <m:t>𝑂𝑢𝑡</m:t>
                    </m:r>
                    <m:d>
                      <m:dPr>
                        <m:begChr m:val="["/>
                        <m:endChr m:val="]"/>
                        <m:ctrlPr>
                          <a:rPr lang="en-US" sz="2600" i="1">
                            <a:latin typeface="Cambria Math" panose="02040503050406030204" pitchFamily="18" charset="0"/>
                          </a:rPr>
                        </m:ctrlPr>
                      </m:dPr>
                      <m:e>
                        <m:r>
                          <a:rPr lang="en-US" sz="2600" i="1">
                            <a:latin typeface="Cambria Math" panose="02040503050406030204" pitchFamily="18" charset="0"/>
                          </a:rPr>
                          <m:t>𝑛</m:t>
                        </m:r>
                        <m:r>
                          <a:rPr lang="en-US" sz="2600" i="1">
                            <a:latin typeface="Cambria Math" panose="02040503050406030204" pitchFamily="18" charset="0"/>
                          </a:rPr>
                          <m:t>,</m:t>
                        </m:r>
                        <m:r>
                          <a:rPr lang="en-US" sz="2600" i="1">
                            <a:latin typeface="Cambria Math" panose="02040503050406030204" pitchFamily="18" charset="0"/>
                          </a:rPr>
                          <m:t>𝑘</m:t>
                        </m:r>
                        <m:r>
                          <a:rPr lang="en-US" sz="2600" i="1">
                            <a:latin typeface="Cambria Math" panose="02040503050406030204" pitchFamily="18" charset="0"/>
                          </a:rPr>
                          <m:t>,</m:t>
                        </m:r>
                        <m:r>
                          <a:rPr lang="en-US" sz="2600" i="1">
                            <a:latin typeface="Cambria Math" panose="02040503050406030204" pitchFamily="18" charset="0"/>
                          </a:rPr>
                          <m:t>h</m:t>
                        </m:r>
                        <m:r>
                          <a:rPr lang="en-US" sz="2600" i="1">
                            <a:latin typeface="Cambria Math" panose="02040503050406030204" pitchFamily="18" charset="0"/>
                          </a:rPr>
                          <m:t>,</m:t>
                        </m:r>
                        <m:r>
                          <a:rPr lang="en-US" sz="2600" i="1">
                            <a:latin typeface="Cambria Math" panose="02040503050406030204" pitchFamily="18" charset="0"/>
                          </a:rPr>
                          <m:t>𝑤</m:t>
                        </m:r>
                      </m:e>
                    </m:d>
                    <m:r>
                      <a:rPr lang="en-US" sz="2600" i="1">
                        <a:latin typeface="Cambria Math" panose="02040503050406030204" pitchFamily="18" charset="0"/>
                      </a:rPr>
                      <m:t>=</m:t>
                    </m:r>
                    <m:nary>
                      <m:naryPr>
                        <m:chr m:val="∑"/>
                        <m:limLoc m:val="subSup"/>
                        <m:supHide m:val="on"/>
                        <m:ctrlPr>
                          <a:rPr lang="en-US" sz="2600" i="1">
                            <a:latin typeface="Cambria Math" panose="02040503050406030204" pitchFamily="18" charset="0"/>
                          </a:rPr>
                        </m:ctrlPr>
                      </m:naryPr>
                      <m:sub>
                        <m:r>
                          <m:rPr>
                            <m:brk m:alnAt="9"/>
                          </m:rPr>
                          <a:rPr lang="en-US" sz="2600" i="1">
                            <a:latin typeface="Cambria Math" panose="02040503050406030204" pitchFamily="18" charset="0"/>
                          </a:rPr>
                          <m:t>𝑐</m:t>
                        </m:r>
                        <m:r>
                          <a:rPr lang="en-US" sz="2600" i="1">
                            <a:latin typeface="Cambria Math" panose="02040503050406030204" pitchFamily="18" charset="0"/>
                          </a:rPr>
                          <m:t>,</m:t>
                        </m:r>
                        <m:r>
                          <a:rPr lang="en-US" sz="2600" i="1">
                            <a:latin typeface="Cambria Math" panose="02040503050406030204" pitchFamily="18" charset="0"/>
                          </a:rPr>
                          <m:t>𝑟</m:t>
                        </m:r>
                        <m:r>
                          <a:rPr lang="en-US" sz="2600" i="1">
                            <a:latin typeface="Cambria Math" panose="02040503050406030204" pitchFamily="18" charset="0"/>
                          </a:rPr>
                          <m:t>,</m:t>
                        </m:r>
                        <m:r>
                          <a:rPr lang="en-US" sz="2600" i="1">
                            <a:latin typeface="Cambria Math" panose="02040503050406030204" pitchFamily="18" charset="0"/>
                          </a:rPr>
                          <m:t>𝑠</m:t>
                        </m:r>
                      </m:sub>
                      <m:sup/>
                      <m:e>
                        <m:r>
                          <a:rPr lang="en-US" sz="2600" i="1">
                            <a:latin typeface="Cambria Math" panose="02040503050406030204" pitchFamily="18" charset="0"/>
                          </a:rPr>
                          <m:t>(</m:t>
                        </m:r>
                        <m:r>
                          <a:rPr lang="en-US" sz="2600" i="1">
                            <a:latin typeface="Cambria Math" panose="02040503050406030204" pitchFamily="18" charset="0"/>
                          </a:rPr>
                          <m:t>𝐼𝑛</m:t>
                        </m:r>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𝑛</m:t>
                            </m:r>
                            <m:r>
                              <a:rPr lang="en-US" sz="2600" i="1">
                                <a:latin typeface="Cambria Math" panose="02040503050406030204" pitchFamily="18" charset="0"/>
                              </a:rPr>
                              <m:t>,</m:t>
                            </m:r>
                            <m:r>
                              <a:rPr lang="en-US" sz="2600" i="1">
                                <a:latin typeface="Cambria Math" panose="02040503050406030204" pitchFamily="18" charset="0"/>
                              </a:rPr>
                              <m:t>𝑐</m:t>
                            </m:r>
                            <m:r>
                              <a:rPr lang="en-US" sz="2600" i="1">
                                <a:latin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𝜎</m:t>
                                </m:r>
                              </m:e>
                              <m:sub>
                                <m:r>
                                  <a:rPr lang="en-US" sz="2600" i="1">
                                    <a:latin typeface="Cambria Math" panose="02040503050406030204" pitchFamily="18" charset="0"/>
                                    <a:ea typeface="Cambria Math" panose="02040503050406030204" pitchFamily="18" charset="0"/>
                                  </a:rPr>
                                  <m:t>𝑟</m:t>
                                </m:r>
                              </m:sub>
                            </m:sSub>
                            <m:r>
                              <a:rPr lang="en-US" sz="2600" i="1">
                                <a:latin typeface="Cambria Math" panose="02040503050406030204" pitchFamily="18" charset="0"/>
                              </a:rPr>
                              <m:t>h</m:t>
                            </m:r>
                            <m:r>
                              <a:rPr lang="en-US" sz="2600" i="1">
                                <a:latin typeface="Cambria Math" panose="02040503050406030204" pitchFamily="18" charset="0"/>
                              </a:rPr>
                              <m:t>+</m:t>
                            </m:r>
                            <m:r>
                              <a:rPr lang="en-US" sz="2600" i="1">
                                <a:latin typeface="Cambria Math" panose="02040503050406030204" pitchFamily="18" charset="0"/>
                              </a:rPr>
                              <m:t>𝑟</m:t>
                            </m:r>
                            <m:r>
                              <a:rPr lang="en-US" sz="2600" i="1">
                                <a:latin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𝜎</m:t>
                                </m:r>
                              </m:e>
                              <m:sub>
                                <m:r>
                                  <a:rPr lang="en-US" sz="2600" i="1">
                                    <a:latin typeface="Cambria Math" panose="02040503050406030204" pitchFamily="18" charset="0"/>
                                    <a:ea typeface="Cambria Math" panose="02040503050406030204" pitchFamily="18" charset="0"/>
                                  </a:rPr>
                                  <m:t>𝑠</m:t>
                                </m:r>
                              </m:sub>
                            </m:sSub>
                            <m:r>
                              <a:rPr lang="en-US" sz="2600" i="1">
                                <a:latin typeface="Cambria Math" panose="02040503050406030204" pitchFamily="18" charset="0"/>
                              </a:rPr>
                              <m:t>𝑤</m:t>
                            </m:r>
                            <m:r>
                              <a:rPr lang="en-US" sz="2600" i="1">
                                <a:latin typeface="Cambria Math" panose="02040503050406030204" pitchFamily="18" charset="0"/>
                              </a:rPr>
                              <m:t>+</m:t>
                            </m:r>
                            <m:r>
                              <a:rPr lang="en-US" sz="2600" i="1">
                                <a:latin typeface="Cambria Math" panose="02040503050406030204" pitchFamily="18" charset="0"/>
                              </a:rPr>
                              <m:t>𝑠</m:t>
                            </m:r>
                          </m:e>
                        </m:d>
                        <m:r>
                          <a:rPr lang="en-US" sz="2600" b="0" i="1" smtClean="0">
                            <a:latin typeface="Cambria Math" panose="02040503050406030204" pitchFamily="18" charset="0"/>
                          </a:rPr>
                          <m:t>∗</m:t>
                        </m:r>
                        <m:r>
                          <a:rPr lang="en-US" sz="2600" i="1">
                            <a:latin typeface="Cambria Math" panose="02040503050406030204" pitchFamily="18" charset="0"/>
                          </a:rPr>
                          <m:t>𝐾𝑒𝑟</m:t>
                        </m:r>
                        <m:r>
                          <a:rPr lang="en-US" sz="2600" i="1">
                            <a:latin typeface="Cambria Math" panose="02040503050406030204" pitchFamily="18" charset="0"/>
                          </a:rPr>
                          <m:t>[</m:t>
                        </m:r>
                        <m:r>
                          <a:rPr lang="en-US" sz="2600" i="1">
                            <a:latin typeface="Cambria Math" panose="02040503050406030204" pitchFamily="18" charset="0"/>
                          </a:rPr>
                          <m:t>𝑘</m:t>
                        </m:r>
                        <m:r>
                          <a:rPr lang="en-US" sz="2600" i="1">
                            <a:latin typeface="Cambria Math" panose="02040503050406030204" pitchFamily="18" charset="0"/>
                          </a:rPr>
                          <m:t>,</m:t>
                        </m:r>
                        <m:r>
                          <a:rPr lang="en-US" sz="2600" i="1">
                            <a:latin typeface="Cambria Math" panose="02040503050406030204" pitchFamily="18" charset="0"/>
                          </a:rPr>
                          <m:t>𝑐</m:t>
                        </m:r>
                        <m:r>
                          <a:rPr lang="en-US" sz="2600" i="1">
                            <a:latin typeface="Cambria Math" panose="02040503050406030204" pitchFamily="18" charset="0"/>
                          </a:rPr>
                          <m:t>,</m:t>
                        </m:r>
                        <m:r>
                          <a:rPr lang="en-US" sz="2600" i="1">
                            <a:latin typeface="Cambria Math" panose="02040503050406030204" pitchFamily="18" charset="0"/>
                          </a:rPr>
                          <m:t>𝑟</m:t>
                        </m:r>
                        <m:r>
                          <a:rPr lang="en-US" sz="2600" i="1">
                            <a:latin typeface="Cambria Math" panose="02040503050406030204" pitchFamily="18" charset="0"/>
                          </a:rPr>
                          <m:t>,</m:t>
                        </m:r>
                        <m:r>
                          <a:rPr lang="en-US" sz="2600" i="1">
                            <a:latin typeface="Cambria Math" panose="02040503050406030204" pitchFamily="18" charset="0"/>
                          </a:rPr>
                          <m:t>𝑠</m:t>
                        </m:r>
                      </m:e>
                    </m:nary>
                    <m:r>
                      <a:rPr lang="en-US" sz="2600" i="1">
                        <a:latin typeface="Cambria Math" panose="02040503050406030204" pitchFamily="18" charset="0"/>
                      </a:rPr>
                      <m:t>]</m:t>
                    </m:r>
                  </m:oMath>
                </a14:m>
                <a:r>
                  <a:rPr lang="en-US" sz="2400" dirty="0"/>
                  <a:t>)</a:t>
                </a:r>
              </a:p>
              <a:p>
                <a:r>
                  <a:rPr lang="en-US" sz="3200" dirty="0"/>
                  <a:t>Design communication-efficient distributed algorithm for Conv2d</a:t>
                </a:r>
              </a:p>
              <a:p>
                <a:pPr lvl="1"/>
                <a:r>
                  <a:rPr lang="en-US" sz="2720" dirty="0"/>
                  <a:t>P-processor cluster</a:t>
                </a:r>
              </a:p>
              <a:p>
                <a:pPr lvl="1"/>
                <a:r>
                  <a:rPr lang="en-US" sz="2720" dirty="0"/>
                  <a:t>M words local memory at each processor</a:t>
                </a:r>
              </a:p>
              <a:p>
                <a:r>
                  <a:rPr lang="en-US" sz="3200" dirty="0"/>
                  <a:t>The simplest special example: </a:t>
                </a:r>
                <a:r>
                  <a:rPr lang="en-US" sz="3200" dirty="0" err="1"/>
                  <a:t>MatMul</a:t>
                </a:r>
                <a:endParaRPr lang="en-US" sz="3200" dirty="0"/>
              </a:p>
              <a:p>
                <a:pPr marL="0" indent="0" algn="ctr">
                  <a:buNone/>
                </a:pPr>
                <a14:m>
                  <m:oMath xmlns:m="http://schemas.openxmlformats.org/officeDocument/2006/math">
                    <m:r>
                      <a:rPr lang="en-US" sz="2800" b="0" i="1" smtClean="0">
                        <a:latin typeface="Cambria Math" panose="02040503050406030204" pitchFamily="18" charset="0"/>
                      </a:rPr>
                      <m:t>𝐶</m:t>
                    </m:r>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r>
                      <a:rPr lang="en-US" sz="2800" b="0" i="1" smtClean="0">
                        <a:latin typeface="Cambria Math" panose="02040503050406030204" pitchFamily="18" charset="0"/>
                      </a:rPr>
                      <m:t>]=</m:t>
                    </m:r>
                    <m:nary>
                      <m:naryPr>
                        <m:chr m:val="∑"/>
                        <m:limLoc m:val="subSup"/>
                        <m:supHide m:val="on"/>
                        <m:ctrlPr>
                          <a:rPr lang="en-US" sz="2800" i="1">
                            <a:latin typeface="Cambria Math" panose="02040503050406030204" pitchFamily="18" charset="0"/>
                          </a:rPr>
                        </m:ctrlPr>
                      </m:naryPr>
                      <m:sub>
                        <m:r>
                          <m:rPr>
                            <m:brk m:alnAt="1"/>
                          </m:rPr>
                          <a:rPr lang="en-US" sz="2800" b="0" i="1" smtClean="0">
                            <a:latin typeface="Cambria Math" panose="02040503050406030204" pitchFamily="18" charset="0"/>
                          </a:rPr>
                          <m:t>𝑘</m:t>
                        </m:r>
                      </m:sub>
                      <m:sup/>
                      <m:e>
                        <m:r>
                          <a:rPr lang="en-US" sz="2800" i="1">
                            <a:latin typeface="Cambria Math" panose="02040503050406030204" pitchFamily="18" charset="0"/>
                          </a:rPr>
                          <m:t>(</m:t>
                        </m:r>
                        <m:r>
                          <a:rPr lang="en-US" sz="2800" b="0" i="1" smtClean="0">
                            <a:latin typeface="Cambria Math" panose="02040503050406030204" pitchFamily="18" charset="0"/>
                          </a:rPr>
                          <m:t>𝐴</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𝑘</m:t>
                            </m:r>
                          </m:e>
                        </m:d>
                        <m:r>
                          <a:rPr lang="en-US" sz="2800" b="0" i="1" smtClean="0">
                            <a:latin typeface="Cambria Math" panose="02040503050406030204" pitchFamily="18" charset="0"/>
                          </a:rPr>
                          <m:t>∗</m:t>
                        </m:r>
                        <m:r>
                          <a:rPr lang="en-US" sz="2800" b="0" i="1" smtClean="0">
                            <a:latin typeface="Cambria Math" panose="02040503050406030204" pitchFamily="18" charset="0"/>
                          </a:rPr>
                          <m:t>𝐵</m:t>
                        </m:r>
                        <m:r>
                          <a:rPr lang="en-US" sz="2800" i="1">
                            <a:latin typeface="Cambria Math" panose="02040503050406030204" pitchFamily="18" charset="0"/>
                          </a:rPr>
                          <m:t>[</m:t>
                        </m:r>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𝑗</m:t>
                        </m:r>
                      </m:e>
                    </m:nary>
                    <m:r>
                      <a:rPr lang="en-US" sz="2800" i="1">
                        <a:latin typeface="Cambria Math" panose="02040503050406030204" pitchFamily="18" charset="0"/>
                      </a:rPr>
                      <m:t>]</m:t>
                    </m:r>
                  </m:oMath>
                </a14:m>
                <a:r>
                  <a:rPr lang="en-US" sz="2400" dirty="0"/>
                  <a:t>)</a:t>
                </a:r>
              </a:p>
              <a:p>
                <a:endParaRPr lang="en-US" sz="3600" dirty="0"/>
              </a:p>
            </p:txBody>
          </p:sp>
        </mc:Choice>
        <mc:Fallback xmlns="">
          <p:sp>
            <p:nvSpPr>
              <p:cNvPr id="3" name="Content Placeholder 2">
                <a:extLst>
                  <a:ext uri="{FF2B5EF4-FFF2-40B4-BE49-F238E27FC236}">
                    <a16:creationId xmlns:a16="http://schemas.microsoft.com/office/drawing/2014/main" id="{51009831-37CE-1C46-9517-AFF9D2F46144}"/>
                  </a:ext>
                </a:extLst>
              </p:cNvPr>
              <p:cNvSpPr>
                <a:spLocks noGrp="1" noRot="1" noChangeAspect="1" noMove="1" noResize="1" noEditPoints="1" noAdjustHandles="1" noChangeArrowheads="1" noChangeShapeType="1" noTextEdit="1"/>
              </p:cNvSpPr>
              <p:nvPr>
                <p:ph sz="half" idx="1"/>
              </p:nvPr>
            </p:nvSpPr>
            <p:spPr>
              <a:blipFill>
                <a:blip r:embed="rId5"/>
                <a:stretch>
                  <a:fillRect l="-1587" t="-1659"/>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D6A47035-9EDE-DA43-B647-6EA97CF64F0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7B2BF43B-D9AA-A943-B08E-5A65E7A4AAAF}"/>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1A6F5185-7D0D-CE4A-AC32-2AD85B6C5155}"/>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FCBD30C7-B32F-844F-BCA0-68D71CFB19EB}"/>
              </a:ext>
            </a:extLst>
          </p:cNvPr>
          <p:cNvSpPr>
            <a:spLocks noGrp="1"/>
          </p:cNvSpPr>
          <p:nvPr>
            <p:ph type="body" sz="quarter" idx="16"/>
          </p:nvPr>
        </p:nvSpPr>
        <p:spPr/>
        <p:txBody>
          <a:bodyPr/>
          <a:lstStyle/>
          <a:p>
            <a:endParaRPr lang="en-US"/>
          </a:p>
        </p:txBody>
      </p:sp>
      <p:pic>
        <p:nvPicPr>
          <p:cNvPr id="10" name="Audio 9">
            <a:hlinkClick r:id="" action="ppaction://media"/>
            <a:extLst>
              <a:ext uri="{FF2B5EF4-FFF2-40B4-BE49-F238E27FC236}">
                <a16:creationId xmlns:a16="http://schemas.microsoft.com/office/drawing/2014/main" id="{A12FFC0D-D80B-7F41-88E8-337F08B7F2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07600" y="7264400"/>
            <a:ext cx="812800" cy="812800"/>
          </a:xfrm>
          <a:prstGeom prst="rect">
            <a:avLst/>
          </a:prstGeom>
        </p:spPr>
      </p:pic>
    </p:spTree>
    <p:extLst>
      <p:ext uri="{BB962C8B-B14F-4D97-AF65-F5344CB8AC3E}">
        <p14:creationId xmlns:p14="http://schemas.microsoft.com/office/powerpoint/2010/main" val="2382680203"/>
      </p:ext>
    </p:extLst>
  </p:cSld>
  <p:clrMapOvr>
    <a:masterClrMapping/>
  </p:clrMapOvr>
  <mc:AlternateContent xmlns:mc="http://schemas.openxmlformats.org/markup-compatibility/2006">
    <mc:Choice xmlns:p14="http://schemas.microsoft.com/office/powerpoint/2010/main" Requires="p14">
      <p:transition spd="med" p14:dur="700" advTm="37827">
        <p:fade/>
      </p:transition>
    </mc:Choice>
    <mc:Fallback>
      <p:transition spd="med" advTm="378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B541-175F-B046-AE97-458CDB99C3A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0A9DE14-D9B8-4A40-BC1C-B6241116EA30}"/>
              </a:ext>
            </a:extLst>
          </p:cNvPr>
          <p:cNvSpPr>
            <a:spLocks noGrp="1"/>
          </p:cNvSpPr>
          <p:nvPr>
            <p:ph sz="half" idx="1"/>
          </p:nvPr>
        </p:nvSpPr>
        <p:spPr>
          <a:xfrm>
            <a:off x="828676" y="1387713"/>
            <a:ext cx="6693288" cy="5713072"/>
          </a:xfrm>
        </p:spPr>
        <p:txBody>
          <a:bodyPr/>
          <a:lstStyle/>
          <a:p>
            <a:r>
              <a:rPr lang="en-US" dirty="0"/>
              <a:t>2-level tiling view of parallel algorithm on global memory</a:t>
            </a:r>
          </a:p>
          <a:p>
            <a:pPr lvl="1"/>
            <a:r>
              <a:rPr lang="en-US" dirty="0"/>
              <a:t>Define N, W, T</a:t>
            </a:r>
          </a:p>
          <a:p>
            <a:r>
              <a:rPr lang="en-US" dirty="0"/>
              <a:t>Tile size optimization problem construction under global memory assumption</a:t>
            </a:r>
          </a:p>
          <a:p>
            <a:pPr lvl="1"/>
            <a:r>
              <a:rPr lang="en-US" dirty="0"/>
              <a:t>Find W, T to reduce communication</a:t>
            </a:r>
          </a:p>
          <a:p>
            <a:r>
              <a:rPr lang="en-US" dirty="0"/>
              <a:t>Design distributed memory algorithm from the efficient global-memory solution</a:t>
            </a:r>
          </a:p>
        </p:txBody>
      </p:sp>
      <p:sp>
        <p:nvSpPr>
          <p:cNvPr id="4" name="Text Placeholder 3">
            <a:extLst>
              <a:ext uri="{FF2B5EF4-FFF2-40B4-BE49-F238E27FC236}">
                <a16:creationId xmlns:a16="http://schemas.microsoft.com/office/drawing/2014/main" id="{BABD9DB1-A502-C645-BAD6-726495D6A637}"/>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C5EE7153-E0FE-1F48-8FD4-DE7990121CEC}"/>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0A0CEF82-CA05-CE44-B8E0-BEF48C3DDAF4}"/>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49111F15-2AFC-974F-A9A7-676DC1276E10}"/>
              </a:ext>
            </a:extLst>
          </p:cNvPr>
          <p:cNvSpPr>
            <a:spLocks noGrp="1"/>
          </p:cNvSpPr>
          <p:nvPr>
            <p:ph type="body" sz="quarter" idx="16"/>
          </p:nvPr>
        </p:nvSpPr>
        <p:spPr/>
        <p:txBody>
          <a:bodyPr/>
          <a:lstStyle/>
          <a:p>
            <a:endParaRPr lang="en-US"/>
          </a:p>
        </p:txBody>
      </p:sp>
      <p:sp>
        <p:nvSpPr>
          <p:cNvPr id="11" name="Cube 10">
            <a:extLst>
              <a:ext uri="{FF2B5EF4-FFF2-40B4-BE49-F238E27FC236}">
                <a16:creationId xmlns:a16="http://schemas.microsoft.com/office/drawing/2014/main" id="{5A470603-63E4-1F4A-8635-E24D61F3730B}"/>
              </a:ext>
            </a:extLst>
          </p:cNvPr>
          <p:cNvSpPr/>
          <p:nvPr/>
        </p:nvSpPr>
        <p:spPr>
          <a:xfrm>
            <a:off x="8186720" y="5449638"/>
            <a:ext cx="1343547" cy="1069813"/>
          </a:xfrm>
          <a:prstGeom prst="cube">
            <a:avLst/>
          </a:prstGeom>
          <a:solidFill>
            <a:schemeClr val="accent6"/>
          </a:solid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p:sp>
        <p:nvSpPr>
          <p:cNvPr id="18" name="TextBox 17">
            <a:extLst>
              <a:ext uri="{FF2B5EF4-FFF2-40B4-BE49-F238E27FC236}">
                <a16:creationId xmlns:a16="http://schemas.microsoft.com/office/drawing/2014/main" id="{F4108EF7-43FF-A141-A41A-D9DFF78F5FC5}"/>
              </a:ext>
            </a:extLst>
          </p:cNvPr>
          <p:cNvSpPr txBox="1"/>
          <p:nvPr/>
        </p:nvSpPr>
        <p:spPr>
          <a:xfrm>
            <a:off x="8013999" y="2884456"/>
            <a:ext cx="2282035" cy="461665"/>
          </a:xfrm>
          <a:prstGeom prst="rect">
            <a:avLst/>
          </a:prstGeom>
          <a:noFill/>
        </p:spPr>
        <p:txBody>
          <a:bodyPr wrap="none" rtlCol="0">
            <a:spAutoFit/>
          </a:bodyPr>
          <a:lstStyle/>
          <a:p>
            <a:r>
              <a:rPr lang="en-US" sz="2400" dirty="0"/>
              <a:t>Problem range N</a:t>
            </a:r>
          </a:p>
        </p:txBody>
      </p:sp>
      <p:sp>
        <p:nvSpPr>
          <p:cNvPr id="20" name="TextBox 19">
            <a:extLst>
              <a:ext uri="{FF2B5EF4-FFF2-40B4-BE49-F238E27FC236}">
                <a16:creationId xmlns:a16="http://schemas.microsoft.com/office/drawing/2014/main" id="{5FE0CDE5-1220-C94D-9701-320F92A529B1}"/>
              </a:ext>
            </a:extLst>
          </p:cNvPr>
          <p:cNvSpPr txBox="1"/>
          <p:nvPr/>
        </p:nvSpPr>
        <p:spPr>
          <a:xfrm>
            <a:off x="8327320" y="5782097"/>
            <a:ext cx="939681" cy="830997"/>
          </a:xfrm>
          <a:prstGeom prst="rect">
            <a:avLst/>
          </a:prstGeom>
          <a:noFill/>
        </p:spPr>
        <p:txBody>
          <a:bodyPr wrap="none" rtlCol="0">
            <a:spAutoFit/>
          </a:bodyPr>
          <a:lstStyle/>
          <a:p>
            <a:r>
              <a:rPr lang="en-US" sz="2400" dirty="0"/>
              <a:t>Local</a:t>
            </a:r>
          </a:p>
          <a:p>
            <a:r>
              <a:rPr lang="en-US" sz="2400" dirty="0"/>
              <a:t> tile T </a:t>
            </a:r>
          </a:p>
        </p:txBody>
      </p:sp>
      <p:sp>
        <p:nvSpPr>
          <p:cNvPr id="15" name="Cube 14">
            <a:extLst>
              <a:ext uri="{FF2B5EF4-FFF2-40B4-BE49-F238E27FC236}">
                <a16:creationId xmlns:a16="http://schemas.microsoft.com/office/drawing/2014/main" id="{D4177277-1D58-5F40-874B-D51289CE5582}"/>
              </a:ext>
            </a:extLst>
          </p:cNvPr>
          <p:cNvSpPr/>
          <p:nvPr/>
        </p:nvSpPr>
        <p:spPr>
          <a:xfrm>
            <a:off x="8169968" y="5261609"/>
            <a:ext cx="2031925" cy="1946113"/>
          </a:xfrm>
          <a:prstGeom prst="cube">
            <a:avLst/>
          </a:prstGeom>
          <a:noFill/>
          <a:ln w="571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6" name="TextBox 15">
            <a:extLst>
              <a:ext uri="{FF2B5EF4-FFF2-40B4-BE49-F238E27FC236}">
                <a16:creationId xmlns:a16="http://schemas.microsoft.com/office/drawing/2014/main" id="{99D26862-9A59-F54C-8144-51E260B83261}"/>
              </a:ext>
            </a:extLst>
          </p:cNvPr>
          <p:cNvSpPr txBox="1"/>
          <p:nvPr/>
        </p:nvSpPr>
        <p:spPr>
          <a:xfrm>
            <a:off x="8313113" y="6509828"/>
            <a:ext cx="1309974" cy="830997"/>
          </a:xfrm>
          <a:prstGeom prst="rect">
            <a:avLst/>
          </a:prstGeom>
          <a:noFill/>
        </p:spPr>
        <p:txBody>
          <a:bodyPr wrap="none" rtlCol="0">
            <a:spAutoFit/>
          </a:bodyPr>
          <a:lstStyle/>
          <a:p>
            <a:r>
              <a:rPr lang="en-US" sz="2400" dirty="0"/>
              <a:t>P0 work</a:t>
            </a:r>
          </a:p>
          <a:p>
            <a:r>
              <a:rPr lang="en-US" sz="2400" dirty="0"/>
              <a:t> space W</a:t>
            </a:r>
          </a:p>
        </p:txBody>
      </p:sp>
      <p:sp>
        <p:nvSpPr>
          <p:cNvPr id="34" name="Cube 33">
            <a:extLst>
              <a:ext uri="{FF2B5EF4-FFF2-40B4-BE49-F238E27FC236}">
                <a16:creationId xmlns:a16="http://schemas.microsoft.com/office/drawing/2014/main" id="{CBE7049B-C9DA-0B44-8C48-E66C9B389B4C}"/>
              </a:ext>
            </a:extLst>
          </p:cNvPr>
          <p:cNvSpPr/>
          <p:nvPr/>
        </p:nvSpPr>
        <p:spPr>
          <a:xfrm>
            <a:off x="7830163" y="1019537"/>
            <a:ext cx="1203611" cy="973057"/>
          </a:xfrm>
          <a:prstGeom prst="cube">
            <a:avLst/>
          </a:prstGeom>
          <a:noFill/>
          <a:ln w="571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5" name="Cube 34">
            <a:extLst>
              <a:ext uri="{FF2B5EF4-FFF2-40B4-BE49-F238E27FC236}">
                <a16:creationId xmlns:a16="http://schemas.microsoft.com/office/drawing/2014/main" id="{1E675063-0A83-454E-B156-A999C24650C6}"/>
              </a:ext>
            </a:extLst>
          </p:cNvPr>
          <p:cNvSpPr/>
          <p:nvPr/>
        </p:nvSpPr>
        <p:spPr>
          <a:xfrm>
            <a:off x="8820541" y="1019537"/>
            <a:ext cx="1203611" cy="973057"/>
          </a:xfrm>
          <a:prstGeom prst="cube">
            <a:avLst/>
          </a:prstGeom>
          <a:noFill/>
          <a:ln w="571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6" name="Cube 35">
            <a:extLst>
              <a:ext uri="{FF2B5EF4-FFF2-40B4-BE49-F238E27FC236}">
                <a16:creationId xmlns:a16="http://schemas.microsoft.com/office/drawing/2014/main" id="{23581361-BDAE-3F49-B499-6598C487B6A6}"/>
              </a:ext>
            </a:extLst>
          </p:cNvPr>
          <p:cNvSpPr/>
          <p:nvPr/>
        </p:nvSpPr>
        <p:spPr>
          <a:xfrm>
            <a:off x="7830163" y="1798096"/>
            <a:ext cx="1203611" cy="973057"/>
          </a:xfrm>
          <a:prstGeom prst="cube">
            <a:avLst/>
          </a:prstGeom>
          <a:noFill/>
          <a:ln w="571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7" name="Cube 36">
            <a:extLst>
              <a:ext uri="{FF2B5EF4-FFF2-40B4-BE49-F238E27FC236}">
                <a16:creationId xmlns:a16="http://schemas.microsoft.com/office/drawing/2014/main" id="{1771FE10-061D-9E41-A4C5-EEEC1046D393}"/>
              </a:ext>
            </a:extLst>
          </p:cNvPr>
          <p:cNvSpPr/>
          <p:nvPr/>
        </p:nvSpPr>
        <p:spPr>
          <a:xfrm>
            <a:off x="8820541" y="1798096"/>
            <a:ext cx="1203611" cy="973057"/>
          </a:xfrm>
          <a:prstGeom prst="cube">
            <a:avLst/>
          </a:prstGeom>
          <a:noFill/>
          <a:ln w="571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TextBox 7">
            <a:extLst>
              <a:ext uri="{FF2B5EF4-FFF2-40B4-BE49-F238E27FC236}">
                <a16:creationId xmlns:a16="http://schemas.microsoft.com/office/drawing/2014/main" id="{AD3E7CD2-82AD-844B-8996-391C6A74D90A}"/>
              </a:ext>
            </a:extLst>
          </p:cNvPr>
          <p:cNvSpPr txBox="1"/>
          <p:nvPr/>
        </p:nvSpPr>
        <p:spPr>
          <a:xfrm>
            <a:off x="8013599" y="1412231"/>
            <a:ext cx="562975" cy="535531"/>
          </a:xfrm>
          <a:prstGeom prst="rect">
            <a:avLst/>
          </a:prstGeom>
          <a:noFill/>
        </p:spPr>
        <p:txBody>
          <a:bodyPr wrap="none" rtlCol="0">
            <a:spAutoFit/>
          </a:bodyPr>
          <a:lstStyle/>
          <a:p>
            <a:r>
              <a:rPr lang="en-US" dirty="0"/>
              <a:t>P0</a:t>
            </a:r>
          </a:p>
        </p:txBody>
      </p:sp>
      <p:sp>
        <p:nvSpPr>
          <p:cNvPr id="38" name="TextBox 37">
            <a:extLst>
              <a:ext uri="{FF2B5EF4-FFF2-40B4-BE49-F238E27FC236}">
                <a16:creationId xmlns:a16="http://schemas.microsoft.com/office/drawing/2014/main" id="{6E8D3D9E-B59C-4443-A597-5A54DBB04635}"/>
              </a:ext>
            </a:extLst>
          </p:cNvPr>
          <p:cNvSpPr txBox="1"/>
          <p:nvPr/>
        </p:nvSpPr>
        <p:spPr>
          <a:xfrm>
            <a:off x="9003977" y="1364536"/>
            <a:ext cx="562975" cy="535531"/>
          </a:xfrm>
          <a:prstGeom prst="rect">
            <a:avLst/>
          </a:prstGeom>
          <a:noFill/>
        </p:spPr>
        <p:txBody>
          <a:bodyPr wrap="none" rtlCol="0">
            <a:spAutoFit/>
          </a:bodyPr>
          <a:lstStyle/>
          <a:p>
            <a:r>
              <a:rPr lang="en-US" dirty="0"/>
              <a:t>P1</a:t>
            </a:r>
          </a:p>
        </p:txBody>
      </p:sp>
      <p:sp>
        <p:nvSpPr>
          <p:cNvPr id="39" name="TextBox 38">
            <a:extLst>
              <a:ext uri="{FF2B5EF4-FFF2-40B4-BE49-F238E27FC236}">
                <a16:creationId xmlns:a16="http://schemas.microsoft.com/office/drawing/2014/main" id="{ADF2E2D3-A193-C840-B3AF-6E6190C0ECB7}"/>
              </a:ext>
            </a:extLst>
          </p:cNvPr>
          <p:cNvSpPr txBox="1"/>
          <p:nvPr/>
        </p:nvSpPr>
        <p:spPr>
          <a:xfrm>
            <a:off x="8052287" y="2154171"/>
            <a:ext cx="562975" cy="535531"/>
          </a:xfrm>
          <a:prstGeom prst="rect">
            <a:avLst/>
          </a:prstGeom>
          <a:noFill/>
        </p:spPr>
        <p:txBody>
          <a:bodyPr wrap="none" rtlCol="0">
            <a:spAutoFit/>
          </a:bodyPr>
          <a:lstStyle/>
          <a:p>
            <a:r>
              <a:rPr lang="en-US" dirty="0"/>
              <a:t>P2</a:t>
            </a:r>
          </a:p>
        </p:txBody>
      </p:sp>
      <p:sp>
        <p:nvSpPr>
          <p:cNvPr id="40" name="TextBox 39">
            <a:extLst>
              <a:ext uri="{FF2B5EF4-FFF2-40B4-BE49-F238E27FC236}">
                <a16:creationId xmlns:a16="http://schemas.microsoft.com/office/drawing/2014/main" id="{DA9E5296-2A65-3742-8463-C3A2F6FAAD0C}"/>
              </a:ext>
            </a:extLst>
          </p:cNvPr>
          <p:cNvSpPr txBox="1"/>
          <p:nvPr/>
        </p:nvSpPr>
        <p:spPr>
          <a:xfrm>
            <a:off x="9033773" y="2173315"/>
            <a:ext cx="562975" cy="535531"/>
          </a:xfrm>
          <a:prstGeom prst="rect">
            <a:avLst/>
          </a:prstGeom>
          <a:noFill/>
        </p:spPr>
        <p:txBody>
          <a:bodyPr wrap="none" rtlCol="0">
            <a:spAutoFit/>
          </a:bodyPr>
          <a:lstStyle/>
          <a:p>
            <a:r>
              <a:rPr lang="en-US" dirty="0"/>
              <a:t>P3</a:t>
            </a:r>
          </a:p>
        </p:txBody>
      </p:sp>
      <p:sp>
        <p:nvSpPr>
          <p:cNvPr id="41" name="Cube 40">
            <a:extLst>
              <a:ext uri="{FF2B5EF4-FFF2-40B4-BE49-F238E27FC236}">
                <a16:creationId xmlns:a16="http://schemas.microsoft.com/office/drawing/2014/main" id="{655326CF-607F-C743-94F7-8E4A2A27484F}"/>
              </a:ext>
            </a:extLst>
          </p:cNvPr>
          <p:cNvSpPr/>
          <p:nvPr/>
        </p:nvSpPr>
        <p:spPr>
          <a:xfrm>
            <a:off x="7830163" y="727506"/>
            <a:ext cx="2465471" cy="2043647"/>
          </a:xfrm>
          <a:prstGeom prst="cub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TextBox 12">
            <a:extLst>
              <a:ext uri="{FF2B5EF4-FFF2-40B4-BE49-F238E27FC236}">
                <a16:creationId xmlns:a16="http://schemas.microsoft.com/office/drawing/2014/main" id="{B568F4D9-DFBE-F348-A14E-267B48BE46CB}"/>
              </a:ext>
            </a:extLst>
          </p:cNvPr>
          <p:cNvSpPr txBox="1"/>
          <p:nvPr/>
        </p:nvSpPr>
        <p:spPr>
          <a:xfrm>
            <a:off x="9566952" y="4645818"/>
            <a:ext cx="877163" cy="461665"/>
          </a:xfrm>
          <a:prstGeom prst="rect">
            <a:avLst/>
          </a:prstGeom>
          <a:noFill/>
        </p:spPr>
        <p:txBody>
          <a:bodyPr wrap="none" rtlCol="0">
            <a:spAutoFit/>
          </a:bodyPr>
          <a:lstStyle/>
          <a:p>
            <a:r>
              <a:rPr lang="en-US" sz="2400" dirty="0"/>
              <a:t>A Tile</a:t>
            </a:r>
          </a:p>
        </p:txBody>
      </p:sp>
      <p:cxnSp>
        <p:nvCxnSpPr>
          <p:cNvPr id="43" name="Straight Connector 42">
            <a:extLst>
              <a:ext uri="{FF2B5EF4-FFF2-40B4-BE49-F238E27FC236}">
                <a16:creationId xmlns:a16="http://schemas.microsoft.com/office/drawing/2014/main" id="{5F64DDF5-D1B1-BC48-8421-4C290CD31D6F}"/>
              </a:ext>
            </a:extLst>
          </p:cNvPr>
          <p:cNvCxnSpPr>
            <a:cxnSpLocks/>
            <a:stCxn id="13" idx="2"/>
          </p:cNvCxnSpPr>
          <p:nvPr/>
        </p:nvCxnSpPr>
        <p:spPr>
          <a:xfrm flipH="1">
            <a:off x="9446038" y="5107483"/>
            <a:ext cx="559496" cy="1036153"/>
          </a:xfrm>
          <a:prstGeom prst="line">
            <a:avLst/>
          </a:prstGeom>
        </p:spPr>
        <p:style>
          <a:lnRef idx="2">
            <a:schemeClr val="dk1"/>
          </a:lnRef>
          <a:fillRef idx="0">
            <a:schemeClr val="dk1"/>
          </a:fillRef>
          <a:effectRef idx="1">
            <a:schemeClr val="dk1"/>
          </a:effectRef>
          <a:fontRef idx="minor">
            <a:schemeClr val="tx1"/>
          </a:fontRef>
        </p:style>
      </p:cxnSp>
      <p:sp>
        <p:nvSpPr>
          <p:cNvPr id="44" name="TextBox 43">
            <a:extLst>
              <a:ext uri="{FF2B5EF4-FFF2-40B4-BE49-F238E27FC236}">
                <a16:creationId xmlns:a16="http://schemas.microsoft.com/office/drawing/2014/main" id="{9FEC3670-F561-CD47-9AE2-E2BA84F54129}"/>
              </a:ext>
            </a:extLst>
          </p:cNvPr>
          <p:cNvSpPr txBox="1"/>
          <p:nvPr/>
        </p:nvSpPr>
        <p:spPr>
          <a:xfrm>
            <a:off x="8521972" y="4645818"/>
            <a:ext cx="865943" cy="461665"/>
          </a:xfrm>
          <a:prstGeom prst="rect">
            <a:avLst/>
          </a:prstGeom>
          <a:noFill/>
        </p:spPr>
        <p:txBody>
          <a:bodyPr wrap="none" rtlCol="0">
            <a:spAutoFit/>
          </a:bodyPr>
          <a:lstStyle/>
          <a:p>
            <a:r>
              <a:rPr lang="en-US" sz="2400" dirty="0"/>
              <a:t>B Tile</a:t>
            </a:r>
          </a:p>
        </p:txBody>
      </p:sp>
      <p:cxnSp>
        <p:nvCxnSpPr>
          <p:cNvPr id="45" name="Straight Connector 44">
            <a:extLst>
              <a:ext uri="{FF2B5EF4-FFF2-40B4-BE49-F238E27FC236}">
                <a16:creationId xmlns:a16="http://schemas.microsoft.com/office/drawing/2014/main" id="{5EEC2BDE-890A-D649-881D-4F757088D68B}"/>
              </a:ext>
            </a:extLst>
          </p:cNvPr>
          <p:cNvCxnSpPr>
            <a:cxnSpLocks/>
            <a:stCxn id="44" idx="2"/>
          </p:cNvCxnSpPr>
          <p:nvPr/>
        </p:nvCxnSpPr>
        <p:spPr>
          <a:xfrm flipH="1">
            <a:off x="8881286" y="5107483"/>
            <a:ext cx="73658" cy="496899"/>
          </a:xfrm>
          <a:prstGeom prst="line">
            <a:avLst/>
          </a:prstGeom>
        </p:spPr>
        <p:style>
          <a:lnRef idx="2">
            <a:schemeClr val="dk1"/>
          </a:lnRef>
          <a:fillRef idx="0">
            <a:schemeClr val="dk1"/>
          </a:fillRef>
          <a:effectRef idx="1">
            <a:schemeClr val="dk1"/>
          </a:effectRef>
          <a:fontRef idx="minor">
            <a:schemeClr val="tx1"/>
          </a:fontRef>
        </p:style>
      </p:cxnSp>
      <p:sp>
        <p:nvSpPr>
          <p:cNvPr id="47" name="TextBox 46">
            <a:extLst>
              <a:ext uri="{FF2B5EF4-FFF2-40B4-BE49-F238E27FC236}">
                <a16:creationId xmlns:a16="http://schemas.microsoft.com/office/drawing/2014/main" id="{E32B95B8-C7AE-1E4A-BB42-6FFBCE2317DC}"/>
              </a:ext>
            </a:extLst>
          </p:cNvPr>
          <p:cNvSpPr txBox="1"/>
          <p:nvPr/>
        </p:nvSpPr>
        <p:spPr>
          <a:xfrm>
            <a:off x="7636932" y="4718116"/>
            <a:ext cx="862737" cy="461665"/>
          </a:xfrm>
          <a:prstGeom prst="rect">
            <a:avLst/>
          </a:prstGeom>
          <a:noFill/>
        </p:spPr>
        <p:txBody>
          <a:bodyPr wrap="none" rtlCol="0">
            <a:spAutoFit/>
          </a:bodyPr>
          <a:lstStyle/>
          <a:p>
            <a:r>
              <a:rPr lang="en-US" sz="2400" dirty="0"/>
              <a:t>C Tile</a:t>
            </a:r>
          </a:p>
        </p:txBody>
      </p:sp>
      <p:cxnSp>
        <p:nvCxnSpPr>
          <p:cNvPr id="48" name="Straight Connector 47">
            <a:extLst>
              <a:ext uri="{FF2B5EF4-FFF2-40B4-BE49-F238E27FC236}">
                <a16:creationId xmlns:a16="http://schemas.microsoft.com/office/drawing/2014/main" id="{FE8DD9E2-C578-C049-B9F5-0F3864D6728F}"/>
              </a:ext>
            </a:extLst>
          </p:cNvPr>
          <p:cNvCxnSpPr>
            <a:cxnSpLocks/>
            <a:stCxn id="47" idx="2"/>
            <a:endCxn id="20" idx="1"/>
          </p:cNvCxnSpPr>
          <p:nvPr/>
        </p:nvCxnSpPr>
        <p:spPr>
          <a:xfrm>
            <a:off x="8068301" y="5179781"/>
            <a:ext cx="259019" cy="1017815"/>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94E056A-BA93-744D-ACEC-F67543DB5FD3}"/>
                  </a:ext>
                </a:extLst>
              </p:cNvPr>
              <p:cNvSpPr txBox="1"/>
              <p:nvPr/>
            </p:nvSpPr>
            <p:spPr>
              <a:xfrm>
                <a:off x="7144443" y="3767574"/>
                <a:ext cx="3828357" cy="459228"/>
              </a:xfrm>
              <a:prstGeom prst="rect">
                <a:avLst/>
              </a:prstGeom>
              <a:noFill/>
            </p:spPr>
            <p:txBody>
              <a:bodyPr wrap="none" rtlCol="0">
                <a:spAutoFit/>
              </a:bodyPr>
              <a:lstStyle/>
              <a:p>
                <a:pPr algn="ctr"/>
                <a14:m>
                  <m:oMath xmlns:m="http://schemas.openxmlformats.org/officeDocument/2006/math">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m:t>
                    </m:r>
                    <m:nary>
                      <m:naryPr>
                        <m:chr m:val="∑"/>
                        <m:limLoc m:val="subSup"/>
                        <m:supHide m:val="on"/>
                        <m:ctrlPr>
                          <a:rPr lang="en-US" sz="2400" i="1">
                            <a:latin typeface="Cambria Math" panose="02040503050406030204" pitchFamily="18" charset="0"/>
                          </a:rPr>
                        </m:ctrlPr>
                      </m:naryPr>
                      <m:sub>
                        <m:r>
                          <m:rPr>
                            <m:brk m:alnAt="1"/>
                          </m:rPr>
                          <a:rPr lang="en-US" sz="2400" i="1">
                            <a:latin typeface="Cambria Math" panose="02040503050406030204" pitchFamily="18" charset="0"/>
                          </a:rPr>
                          <m:t>𝑘</m:t>
                        </m:r>
                      </m:sub>
                      <m:sup/>
                      <m:e>
                        <m:r>
                          <a:rPr lang="en-US" sz="2400" i="1">
                            <a:latin typeface="Cambria Math" panose="02040503050406030204" pitchFamily="18" charset="0"/>
                          </a:rPr>
                          <m:t>(</m:t>
                        </m:r>
                        <m:r>
                          <a:rPr lang="en-US" sz="2400" i="1">
                            <a:latin typeface="Cambria Math" panose="02040503050406030204" pitchFamily="18" charset="0"/>
                          </a:rPr>
                          <m:t>𝐴</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𝑘</m:t>
                            </m:r>
                          </m:e>
                        </m:d>
                        <m:r>
                          <a:rPr lang="en-US" sz="2400" i="1">
                            <a:latin typeface="Cambria Math" panose="02040503050406030204" pitchFamily="18" charset="0"/>
                          </a:rPr>
                          <m:t>∗</m:t>
                        </m:r>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𝑗</m:t>
                        </m:r>
                      </m:e>
                    </m:nary>
                    <m:r>
                      <a:rPr lang="en-US" sz="2400" i="1">
                        <a:latin typeface="Cambria Math" panose="02040503050406030204" pitchFamily="18" charset="0"/>
                      </a:rPr>
                      <m:t>]</m:t>
                    </m:r>
                  </m:oMath>
                </a14:m>
                <a:r>
                  <a:rPr lang="en-US" sz="2000" dirty="0"/>
                  <a:t>)</a:t>
                </a:r>
              </a:p>
            </p:txBody>
          </p:sp>
        </mc:Choice>
        <mc:Fallback xmlns="">
          <p:sp>
            <p:nvSpPr>
              <p:cNvPr id="55" name="TextBox 54">
                <a:extLst>
                  <a:ext uri="{FF2B5EF4-FFF2-40B4-BE49-F238E27FC236}">
                    <a16:creationId xmlns:a16="http://schemas.microsoft.com/office/drawing/2014/main" id="{394E056A-BA93-744D-ACEC-F67543DB5FD3}"/>
                  </a:ext>
                </a:extLst>
              </p:cNvPr>
              <p:cNvSpPr txBox="1">
                <a:spLocks noRot="1" noChangeAspect="1" noMove="1" noResize="1" noEditPoints="1" noAdjustHandles="1" noChangeArrowheads="1" noChangeShapeType="1" noTextEdit="1"/>
              </p:cNvSpPr>
              <p:nvPr/>
            </p:nvSpPr>
            <p:spPr>
              <a:xfrm>
                <a:off x="7144443" y="3767574"/>
                <a:ext cx="3828357" cy="459228"/>
              </a:xfrm>
              <a:prstGeom prst="rect">
                <a:avLst/>
              </a:prstGeom>
              <a:blipFill>
                <a:blip r:embed="rId5"/>
                <a:stretch>
                  <a:fillRect t="-124324" r="-990" b="-194595"/>
                </a:stretch>
              </a:blipFill>
            </p:spPr>
            <p:txBody>
              <a:bodyPr/>
              <a:lstStyle/>
              <a:p>
                <a:r>
                  <a:rPr lang="en-US">
                    <a:noFill/>
                  </a:rPr>
                  <a:t> </a:t>
                </a:r>
              </a:p>
            </p:txBody>
          </p:sp>
        </mc:Fallback>
      </mc:AlternateContent>
      <p:pic>
        <p:nvPicPr>
          <p:cNvPr id="29" name="Audio 28">
            <a:hlinkClick r:id="" action="ppaction://media"/>
            <a:extLst>
              <a:ext uri="{FF2B5EF4-FFF2-40B4-BE49-F238E27FC236}">
                <a16:creationId xmlns:a16="http://schemas.microsoft.com/office/drawing/2014/main" id="{94886F42-6CB9-6248-8F36-98FE3CFA3D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007600" y="7264400"/>
            <a:ext cx="812800" cy="812800"/>
          </a:xfrm>
          <a:prstGeom prst="rect">
            <a:avLst/>
          </a:prstGeom>
        </p:spPr>
      </p:pic>
    </p:spTree>
    <p:extLst>
      <p:ext uri="{BB962C8B-B14F-4D97-AF65-F5344CB8AC3E}">
        <p14:creationId xmlns:p14="http://schemas.microsoft.com/office/powerpoint/2010/main" val="2758334910"/>
      </p:ext>
    </p:extLst>
  </p:cSld>
  <p:clrMapOvr>
    <a:masterClrMapping/>
  </p:clrMapOvr>
  <mc:AlternateContent xmlns:mc="http://schemas.openxmlformats.org/markup-compatibility/2006">
    <mc:Choice xmlns:p14="http://schemas.microsoft.com/office/powerpoint/2010/main" Requires="p14">
      <p:transition spd="med" p14:dur="700" advTm="116977">
        <p:fade/>
      </p:transition>
    </mc:Choice>
    <mc:Fallback>
      <p:transition spd="med" advTm="1169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BC9B-ECCD-1D41-B71C-F4456DD2B2CE}"/>
              </a:ext>
            </a:extLst>
          </p:cNvPr>
          <p:cNvSpPr>
            <a:spLocks noGrp="1"/>
          </p:cNvSpPr>
          <p:nvPr>
            <p:ph type="title"/>
          </p:nvPr>
        </p:nvSpPr>
        <p:spPr/>
        <p:txBody>
          <a:bodyPr/>
          <a:lstStyle/>
          <a:p>
            <a:r>
              <a:rPr lang="en-US" dirty="0"/>
              <a:t>Systematic algorithm construction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EA14FE-DAD5-EC4F-9EB7-78CA8DFB74B0}"/>
                  </a:ext>
                </a:extLst>
              </p:cNvPr>
              <p:cNvSpPr>
                <a:spLocks noGrp="1"/>
              </p:cNvSpPr>
              <p:nvPr>
                <p:ph sz="half" idx="1"/>
              </p:nvPr>
            </p:nvSpPr>
            <p:spPr>
              <a:xfrm>
                <a:off x="3525187" y="1412424"/>
                <a:ext cx="7063454" cy="5597975"/>
              </a:xfrm>
            </p:spPr>
            <p:txBody>
              <a:bodyPr/>
              <a:lstStyle/>
              <a:p>
                <a:r>
                  <a:rPr lang="en-US" sz="2800" dirty="0"/>
                  <a:t>Global memory stores all data</a:t>
                </a:r>
              </a:p>
              <a:p>
                <a:r>
                  <a:rPr lang="en-US" sz="2800" dirty="0"/>
                  <a:t>Every processor launch a tiled loop nest, body is computation in orange</a:t>
                </a:r>
              </a:p>
              <a:p>
                <a:r>
                  <a:rPr lang="en-US" sz="2800" dirty="0"/>
                  <a:t>Constraint optimization problem for given loop order:</a:t>
                </a:r>
              </a:p>
              <a:p>
                <a:pPr marL="0" indent="0" algn="ctr">
                  <a:buNone/>
                </a:pPr>
                <a14:m>
                  <m:oMath xmlns:m="http://schemas.openxmlformats.org/officeDocument/2006/math">
                    <m:r>
                      <a:rPr lang="en-US" sz="2800" b="0" i="1" smtClean="0">
                        <a:latin typeface="Cambria Math" panose="02040503050406030204" pitchFamily="18" charset="0"/>
                      </a:rPr>
                      <m:t>𝑐𝑜𝑠𝑡</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𝑗</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𝑖</m:t>
                            </m:r>
                          </m:sub>
                        </m:sSub>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𝑗</m:t>
                            </m:r>
                          </m:sub>
                        </m:sSub>
                      </m:den>
                    </m:f>
                    <m:r>
                      <a:rPr lang="en-US" sz="2800" b="0" i="1" smtClean="0">
                        <a:latin typeface="Cambria Math" panose="02040503050406030204" pitchFamily="18" charset="0"/>
                      </a:rPr>
                      <m:t>)</m:t>
                    </m:r>
                  </m:oMath>
                </a14:m>
                <a:r>
                  <a:rPr lang="en-US" sz="2800" b="0" dirty="0"/>
                  <a:t> </a:t>
                </a:r>
              </a:p>
              <a:p>
                <a:pPr marL="0" indent="0" algn="ctr">
                  <a:buNone/>
                </a:pPr>
                <a:r>
                  <a:rPr lang="en-US" sz="2800" dirty="0" err="1"/>
                  <a:t>s</a:t>
                </a:r>
                <a:r>
                  <a:rPr lang="en-US" sz="2800" b="0" dirty="0" err="1"/>
                  <a:t>.t.</a:t>
                </a:r>
                <a:r>
                  <a:rPr lang="en-US" sz="2800" b="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𝑗</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𝑗</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r>
                      <a:rPr lang="en-US" sz="2800" b="0" i="1" smtClean="0">
                        <a:latin typeface="Cambria Math" panose="02040503050406030204" pitchFamily="18" charset="0"/>
                      </a:rPr>
                      <m:t>𝑃</m:t>
                    </m:r>
                  </m:oMath>
                </a14:m>
                <a:endParaRPr lang="en-US" sz="2800" b="0" dirty="0"/>
              </a:p>
              <a:p>
                <a:pPr marL="0" indent="0" algn="ctr">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𝑗</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𝑘</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𝑖</m:t>
                          </m:r>
                        </m:sub>
                      </m:s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𝑀</m:t>
                      </m:r>
                    </m:oMath>
                  </m:oMathPara>
                </a14:m>
                <a:endParaRPr lang="en-US" sz="2800" b="0" dirty="0"/>
              </a:p>
              <a:p>
                <a:r>
                  <a:rPr lang="en-US" sz="2800" dirty="0"/>
                  <a:t>Solved by Lagrange Multiplier &amp; </a:t>
                </a:r>
                <a:r>
                  <a:rPr lang="en-US" sz="2800" dirty="0" err="1"/>
                  <a:t>Karush</a:t>
                </a:r>
                <a:r>
                  <a:rPr lang="en-US" sz="2800" dirty="0"/>
                  <a:t>–Kuhn–Tucker (KKT) conditions</a:t>
                </a:r>
              </a:p>
            </p:txBody>
          </p:sp>
        </mc:Choice>
        <mc:Fallback xmlns="">
          <p:sp>
            <p:nvSpPr>
              <p:cNvPr id="3" name="Content Placeholder 2">
                <a:extLst>
                  <a:ext uri="{FF2B5EF4-FFF2-40B4-BE49-F238E27FC236}">
                    <a16:creationId xmlns:a16="http://schemas.microsoft.com/office/drawing/2014/main" id="{24EA14FE-DAD5-EC4F-9EB7-78CA8DFB74B0}"/>
                  </a:ext>
                </a:extLst>
              </p:cNvPr>
              <p:cNvSpPr>
                <a:spLocks noGrp="1" noRot="1" noChangeAspect="1" noMove="1" noResize="1" noEditPoints="1" noAdjustHandles="1" noChangeArrowheads="1" noChangeShapeType="1" noTextEdit="1"/>
              </p:cNvSpPr>
              <p:nvPr>
                <p:ph sz="half" idx="1"/>
              </p:nvPr>
            </p:nvSpPr>
            <p:spPr>
              <a:xfrm>
                <a:off x="3525187" y="1412424"/>
                <a:ext cx="7063454" cy="5597975"/>
              </a:xfrm>
              <a:blipFill>
                <a:blip r:embed="rId6"/>
                <a:stretch>
                  <a:fillRect l="-1616" t="-1134"/>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9E7D95F6-A00C-F342-98F6-A7A9C66F3928}"/>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17F5D76E-353E-844D-AA66-6B111A201BC5}"/>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3B38CDCC-E30F-5A42-834A-3306812EE493}"/>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3178D3FB-4DC3-EC4A-BA35-5DBD24235358}"/>
              </a:ext>
            </a:extLst>
          </p:cNvPr>
          <p:cNvSpPr>
            <a:spLocks noGrp="1"/>
          </p:cNvSpPr>
          <p:nvPr>
            <p:ph type="body" sz="quarter" idx="16"/>
          </p:nvPr>
        </p:nvSpPr>
        <p:spPr/>
        <p:txBody>
          <a:bodyPr/>
          <a:lstStyle/>
          <a:p>
            <a:endParaRPr lang="en-US"/>
          </a:p>
        </p:txBody>
      </p:sp>
      <p:sp>
        <p:nvSpPr>
          <p:cNvPr id="10" name="Cube 9">
            <a:extLst>
              <a:ext uri="{FF2B5EF4-FFF2-40B4-BE49-F238E27FC236}">
                <a16:creationId xmlns:a16="http://schemas.microsoft.com/office/drawing/2014/main" id="{DE8EF08D-C003-9246-A536-A0C08FCA1DF5}"/>
              </a:ext>
            </a:extLst>
          </p:cNvPr>
          <p:cNvSpPr/>
          <p:nvPr/>
        </p:nvSpPr>
        <p:spPr>
          <a:xfrm>
            <a:off x="828674" y="1879285"/>
            <a:ext cx="1065135" cy="1069813"/>
          </a:xfrm>
          <a:prstGeom prst="cube">
            <a:avLst/>
          </a:prstGeom>
          <a:solidFill>
            <a:schemeClr val="accent6"/>
          </a:solid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5F4EFD-41E5-9A48-A724-39E993A3C250}"/>
                  </a:ext>
                </a:extLst>
              </p:cNvPr>
              <p:cNvSpPr txBox="1"/>
              <p:nvPr/>
            </p:nvSpPr>
            <p:spPr>
              <a:xfrm>
                <a:off x="963777" y="3688552"/>
                <a:ext cx="688330" cy="571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𝑗</m:t>
                          </m:r>
                        </m:sub>
                      </m:sSub>
                    </m:oMath>
                  </m:oMathPara>
                </a14:m>
                <a:endParaRPr lang="en-US" b="0" dirty="0"/>
              </a:p>
            </p:txBody>
          </p:sp>
        </mc:Choice>
        <mc:Fallback xmlns="">
          <p:sp>
            <p:nvSpPr>
              <p:cNvPr id="12" name="TextBox 11">
                <a:extLst>
                  <a:ext uri="{FF2B5EF4-FFF2-40B4-BE49-F238E27FC236}">
                    <a16:creationId xmlns:a16="http://schemas.microsoft.com/office/drawing/2014/main" id="{A55F4EFD-41E5-9A48-A724-39E993A3C250}"/>
                  </a:ext>
                </a:extLst>
              </p:cNvPr>
              <p:cNvSpPr txBox="1">
                <a:spLocks noRot="1" noChangeAspect="1" noMove="1" noResize="1" noEditPoints="1" noAdjustHandles="1" noChangeArrowheads="1" noChangeShapeType="1" noTextEdit="1"/>
              </p:cNvSpPr>
              <p:nvPr/>
            </p:nvSpPr>
            <p:spPr>
              <a:xfrm>
                <a:off x="963777" y="3688552"/>
                <a:ext cx="688330" cy="571182"/>
              </a:xfrm>
              <a:prstGeom prst="rect">
                <a:avLst/>
              </a:prstGeom>
              <a:blipFill>
                <a:blip r:embed="rId7"/>
                <a:stretch>
                  <a:fillRect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0FADF0-7C6D-5E42-BBCE-3F727AF38BB6}"/>
                  </a:ext>
                </a:extLst>
              </p:cNvPr>
              <p:cNvSpPr txBox="1"/>
              <p:nvPr/>
            </p:nvSpPr>
            <p:spPr>
              <a:xfrm>
                <a:off x="2797640" y="3215812"/>
                <a:ext cx="756746" cy="535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𝑘</m:t>
                          </m:r>
                        </m:sub>
                      </m:sSub>
                    </m:oMath>
                  </m:oMathPara>
                </a14:m>
                <a:endParaRPr lang="en-US" b="0" dirty="0"/>
              </a:p>
            </p:txBody>
          </p:sp>
        </mc:Choice>
        <mc:Fallback xmlns="">
          <p:sp>
            <p:nvSpPr>
              <p:cNvPr id="14" name="TextBox 13">
                <a:extLst>
                  <a:ext uri="{FF2B5EF4-FFF2-40B4-BE49-F238E27FC236}">
                    <a16:creationId xmlns:a16="http://schemas.microsoft.com/office/drawing/2014/main" id="{590FADF0-7C6D-5E42-BBCE-3F727AF38BB6}"/>
                  </a:ext>
                </a:extLst>
              </p:cNvPr>
              <p:cNvSpPr txBox="1">
                <a:spLocks noRot="1" noChangeAspect="1" noMove="1" noResize="1" noEditPoints="1" noAdjustHandles="1" noChangeArrowheads="1" noChangeShapeType="1" noTextEdit="1"/>
              </p:cNvSpPr>
              <p:nvPr/>
            </p:nvSpPr>
            <p:spPr>
              <a:xfrm>
                <a:off x="2797640" y="3215812"/>
                <a:ext cx="756746" cy="535531"/>
              </a:xfrm>
              <a:prstGeom prst="rect">
                <a:avLst/>
              </a:prstGeom>
              <a:blipFill>
                <a:blip r:embed="rId8"/>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3ADB58A-A2AD-3143-ACD0-7E307E07AE33}"/>
                  </a:ext>
                </a:extLst>
              </p:cNvPr>
              <p:cNvSpPr txBox="1"/>
              <p:nvPr/>
            </p:nvSpPr>
            <p:spPr>
              <a:xfrm>
                <a:off x="252299" y="2349262"/>
                <a:ext cx="567078" cy="535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𝑖</m:t>
                          </m:r>
                        </m:sub>
                      </m:sSub>
                    </m:oMath>
                  </m:oMathPara>
                </a14:m>
                <a:endParaRPr lang="en-US" b="0" dirty="0"/>
              </a:p>
            </p:txBody>
          </p:sp>
        </mc:Choice>
        <mc:Fallback xmlns="">
          <p:sp>
            <p:nvSpPr>
              <p:cNvPr id="16" name="TextBox 15">
                <a:extLst>
                  <a:ext uri="{FF2B5EF4-FFF2-40B4-BE49-F238E27FC236}">
                    <a16:creationId xmlns:a16="http://schemas.microsoft.com/office/drawing/2014/main" id="{83ADB58A-A2AD-3143-ACD0-7E307E07AE33}"/>
                  </a:ext>
                </a:extLst>
              </p:cNvPr>
              <p:cNvSpPr txBox="1">
                <a:spLocks noRot="1" noChangeAspect="1" noMove="1" noResize="1" noEditPoints="1" noAdjustHandles="1" noChangeArrowheads="1" noChangeShapeType="1" noTextEdit="1"/>
              </p:cNvSpPr>
              <p:nvPr/>
            </p:nvSpPr>
            <p:spPr>
              <a:xfrm>
                <a:off x="252299" y="2349262"/>
                <a:ext cx="567078" cy="535531"/>
              </a:xfrm>
              <a:prstGeom prst="rect">
                <a:avLst/>
              </a:prstGeom>
              <a:blipFill>
                <a:blip r:embed="rId9"/>
                <a:stretch>
                  <a:fillRect b="-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47E6A10-9F99-5B40-9777-F5AE53396A26}"/>
                  </a:ext>
                </a:extLst>
              </p:cNvPr>
              <p:cNvSpPr txBox="1"/>
              <p:nvPr/>
            </p:nvSpPr>
            <p:spPr>
              <a:xfrm>
                <a:off x="980680" y="2884792"/>
                <a:ext cx="566244" cy="571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𝑗</m:t>
                          </m:r>
                        </m:sub>
                      </m:sSub>
                    </m:oMath>
                  </m:oMathPara>
                </a14:m>
                <a:endParaRPr lang="en-US" b="0" dirty="0"/>
              </a:p>
            </p:txBody>
          </p:sp>
        </mc:Choice>
        <mc:Fallback xmlns="">
          <p:sp>
            <p:nvSpPr>
              <p:cNvPr id="17" name="TextBox 16">
                <a:extLst>
                  <a:ext uri="{FF2B5EF4-FFF2-40B4-BE49-F238E27FC236}">
                    <a16:creationId xmlns:a16="http://schemas.microsoft.com/office/drawing/2014/main" id="{947E6A10-9F99-5B40-9777-F5AE53396A26}"/>
                  </a:ext>
                </a:extLst>
              </p:cNvPr>
              <p:cNvSpPr txBox="1">
                <a:spLocks noRot="1" noChangeAspect="1" noMove="1" noResize="1" noEditPoints="1" noAdjustHandles="1" noChangeArrowheads="1" noChangeShapeType="1" noTextEdit="1"/>
              </p:cNvSpPr>
              <p:nvPr/>
            </p:nvSpPr>
            <p:spPr>
              <a:xfrm>
                <a:off x="980680" y="2884792"/>
                <a:ext cx="566244" cy="571182"/>
              </a:xfrm>
              <a:prstGeom prst="rect">
                <a:avLst/>
              </a:prstGeom>
              <a:blipFill>
                <a:blip r:embed="rId10"/>
                <a:stretch>
                  <a:fillRect b="-8696"/>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5F60ABF-77B0-6E40-B625-668FA545F032}"/>
              </a:ext>
            </a:extLst>
          </p:cNvPr>
          <p:cNvSpPr txBox="1"/>
          <p:nvPr/>
        </p:nvSpPr>
        <p:spPr>
          <a:xfrm>
            <a:off x="5289550" y="3854450"/>
            <a:ext cx="65" cy="443198"/>
          </a:xfrm>
          <a:prstGeom prst="rect">
            <a:avLst/>
          </a:prstGeom>
          <a:noFill/>
        </p:spPr>
        <p:txBody>
          <a:bodyPr wrap="none" lIns="0" tIns="0" rIns="0" bIns="0" rtlCol="0">
            <a:spAutoFit/>
          </a:bodyPr>
          <a:lstStyle/>
          <a:p>
            <a:endParaRPr lang="en-US" dirty="0"/>
          </a:p>
        </p:txBody>
      </p:sp>
      <p:sp>
        <p:nvSpPr>
          <p:cNvPr id="20" name="TextBox 19">
            <a:extLst>
              <a:ext uri="{FF2B5EF4-FFF2-40B4-BE49-F238E27FC236}">
                <a16:creationId xmlns:a16="http://schemas.microsoft.com/office/drawing/2014/main" id="{1CFB0C31-9175-BB46-814E-C43D63769329}"/>
              </a:ext>
            </a:extLst>
          </p:cNvPr>
          <p:cNvSpPr txBox="1"/>
          <p:nvPr/>
        </p:nvSpPr>
        <p:spPr>
          <a:xfrm>
            <a:off x="140367" y="5128676"/>
            <a:ext cx="3723003" cy="1569660"/>
          </a:xfrm>
          <a:prstGeom prst="rect">
            <a:avLst/>
          </a:prstGeom>
          <a:noFill/>
        </p:spPr>
        <p:txBody>
          <a:bodyPr wrap="square" rtlCol="0">
            <a:spAutoFit/>
          </a:bodyPr>
          <a:lstStyle/>
          <a:p>
            <a:r>
              <a:rPr lang="en-US" sz="2400" dirty="0">
                <a:latin typeface="Consolas" panose="020B0609020204030204" pitchFamily="49" charset="0"/>
                <a:cs typeface="Consolas" panose="020B0609020204030204" pitchFamily="49" charset="0"/>
              </a:rPr>
              <a:t>for </a:t>
            </a:r>
            <a:r>
              <a:rPr lang="en-US" sz="2400" dirty="0" err="1">
                <a:latin typeface="Consolas" panose="020B0609020204030204" pitchFamily="49" charset="0"/>
                <a:cs typeface="Consolas" panose="020B0609020204030204" pitchFamily="49" charset="0"/>
              </a:rPr>
              <a:t>tile_i</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for </a:t>
            </a:r>
            <a:r>
              <a:rPr lang="en-US" sz="2400" dirty="0" err="1">
                <a:latin typeface="Consolas" panose="020B0609020204030204" pitchFamily="49" charset="0"/>
                <a:cs typeface="Consolas" panose="020B0609020204030204" pitchFamily="49" charset="0"/>
              </a:rPr>
              <a:t>tile_j</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for </a:t>
            </a:r>
            <a:r>
              <a:rPr lang="en-US" sz="2400" dirty="0" err="1">
                <a:latin typeface="Consolas" panose="020B0609020204030204" pitchFamily="49" charset="0"/>
                <a:cs typeface="Consolas" panose="020B0609020204030204" pitchFamily="49" charset="0"/>
              </a:rPr>
              <a:t>tile_k</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do local tile T</a:t>
            </a:r>
          </a:p>
        </p:txBody>
      </p:sp>
      <p:sp>
        <p:nvSpPr>
          <p:cNvPr id="21" name="Cube 20">
            <a:extLst>
              <a:ext uri="{FF2B5EF4-FFF2-40B4-BE49-F238E27FC236}">
                <a16:creationId xmlns:a16="http://schemas.microsoft.com/office/drawing/2014/main" id="{CB5E081F-C900-B34A-962F-B149CB614149}"/>
              </a:ext>
            </a:extLst>
          </p:cNvPr>
          <p:cNvSpPr/>
          <p:nvPr/>
        </p:nvSpPr>
        <p:spPr>
          <a:xfrm>
            <a:off x="810079" y="1649199"/>
            <a:ext cx="2059444" cy="1946113"/>
          </a:xfrm>
          <a:prstGeom prst="cube">
            <a:avLst/>
          </a:prstGeom>
          <a:noFill/>
          <a:ln w="571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2" name="TextBox 21">
            <a:extLst>
              <a:ext uri="{FF2B5EF4-FFF2-40B4-BE49-F238E27FC236}">
                <a16:creationId xmlns:a16="http://schemas.microsoft.com/office/drawing/2014/main" id="{1D106817-CB8E-014A-AB0C-9B792801A205}"/>
              </a:ext>
            </a:extLst>
          </p:cNvPr>
          <p:cNvSpPr txBox="1"/>
          <p:nvPr/>
        </p:nvSpPr>
        <p:spPr>
          <a:xfrm>
            <a:off x="803203" y="2139676"/>
            <a:ext cx="939681" cy="830997"/>
          </a:xfrm>
          <a:prstGeom prst="rect">
            <a:avLst/>
          </a:prstGeom>
          <a:noFill/>
        </p:spPr>
        <p:txBody>
          <a:bodyPr wrap="none" rtlCol="0">
            <a:spAutoFit/>
          </a:bodyPr>
          <a:lstStyle/>
          <a:p>
            <a:r>
              <a:rPr lang="en-US" sz="2400" dirty="0"/>
              <a:t>Local</a:t>
            </a:r>
          </a:p>
          <a:p>
            <a:r>
              <a:rPr lang="en-US" sz="2400" dirty="0"/>
              <a:t> tile T </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6DA4AFE-D99A-DE4B-8E90-E6C4F7050409}"/>
                  </a:ext>
                </a:extLst>
              </p:cNvPr>
              <p:cNvSpPr txBox="1"/>
              <p:nvPr/>
            </p:nvSpPr>
            <p:spPr>
              <a:xfrm>
                <a:off x="2029542" y="2617027"/>
                <a:ext cx="689163" cy="535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sub>
                      </m:sSub>
                    </m:oMath>
                  </m:oMathPara>
                </a14:m>
                <a:endParaRPr lang="en-US" b="0" dirty="0"/>
              </a:p>
            </p:txBody>
          </p:sp>
        </mc:Choice>
        <mc:Fallback xmlns="">
          <p:sp>
            <p:nvSpPr>
              <p:cNvPr id="23" name="TextBox 22">
                <a:extLst>
                  <a:ext uri="{FF2B5EF4-FFF2-40B4-BE49-F238E27FC236}">
                    <a16:creationId xmlns:a16="http://schemas.microsoft.com/office/drawing/2014/main" id="{B6DA4AFE-D99A-DE4B-8E90-E6C4F7050409}"/>
                  </a:ext>
                </a:extLst>
              </p:cNvPr>
              <p:cNvSpPr txBox="1">
                <a:spLocks noRot="1" noChangeAspect="1" noMove="1" noResize="1" noEditPoints="1" noAdjustHandles="1" noChangeArrowheads="1" noChangeShapeType="1" noTextEdit="1"/>
              </p:cNvSpPr>
              <p:nvPr/>
            </p:nvSpPr>
            <p:spPr>
              <a:xfrm>
                <a:off x="2029542" y="2617027"/>
                <a:ext cx="689163" cy="535531"/>
              </a:xfrm>
              <a:prstGeom prst="rect">
                <a:avLst/>
              </a:prstGeom>
              <a:blipFill>
                <a:blip r:embed="rId11"/>
                <a:stretch>
                  <a:fillRect b="-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3A0F81C-5F61-DC43-B9B1-C97FC038A6B2}"/>
                  </a:ext>
                </a:extLst>
              </p:cNvPr>
              <p:cNvSpPr txBox="1"/>
              <p:nvPr/>
            </p:nvSpPr>
            <p:spPr>
              <a:xfrm>
                <a:off x="535838" y="1642015"/>
                <a:ext cx="634661" cy="535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𝑘</m:t>
                          </m:r>
                        </m:sub>
                      </m:sSub>
                    </m:oMath>
                  </m:oMathPara>
                </a14:m>
                <a:endParaRPr lang="en-US" b="0" dirty="0"/>
              </a:p>
            </p:txBody>
          </p:sp>
        </mc:Choice>
        <mc:Fallback xmlns="">
          <p:sp>
            <p:nvSpPr>
              <p:cNvPr id="24" name="TextBox 23">
                <a:extLst>
                  <a:ext uri="{FF2B5EF4-FFF2-40B4-BE49-F238E27FC236}">
                    <a16:creationId xmlns:a16="http://schemas.microsoft.com/office/drawing/2014/main" id="{A3A0F81C-5F61-DC43-B9B1-C97FC038A6B2}"/>
                  </a:ext>
                </a:extLst>
              </p:cNvPr>
              <p:cNvSpPr txBox="1">
                <a:spLocks noRot="1" noChangeAspect="1" noMove="1" noResize="1" noEditPoints="1" noAdjustHandles="1" noChangeArrowheads="1" noChangeShapeType="1" noTextEdit="1"/>
              </p:cNvSpPr>
              <p:nvPr/>
            </p:nvSpPr>
            <p:spPr>
              <a:xfrm>
                <a:off x="535838" y="1642015"/>
                <a:ext cx="634661" cy="535531"/>
              </a:xfrm>
              <a:prstGeom prst="rect">
                <a:avLst/>
              </a:prstGeom>
              <a:blipFill>
                <a:blip r:embed="rId12"/>
                <a:stretch>
                  <a:fillRect b="-2326"/>
                </a:stretch>
              </a:blipFill>
            </p:spPr>
            <p:txBody>
              <a:bodyPr/>
              <a:lstStyle/>
              <a:p>
                <a:r>
                  <a:rPr lang="en-US">
                    <a:noFill/>
                  </a:rPr>
                  <a:t> </a:t>
                </a:r>
              </a:p>
            </p:txBody>
          </p:sp>
        </mc:Fallback>
      </mc:AlternateContent>
      <p:pic>
        <p:nvPicPr>
          <p:cNvPr id="13" name="Audio 12">
            <a:hlinkClick r:id="" action="ppaction://media"/>
            <a:extLst>
              <a:ext uri="{FF2B5EF4-FFF2-40B4-BE49-F238E27FC236}">
                <a16:creationId xmlns:a16="http://schemas.microsoft.com/office/drawing/2014/main" id="{CCBE5C7D-8599-D24F-9EB0-1E06BA535856}"/>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0007600" y="7264400"/>
            <a:ext cx="812800" cy="812800"/>
          </a:xfrm>
          <a:prstGeom prst="rect">
            <a:avLst/>
          </a:prstGeom>
        </p:spPr>
      </p:pic>
    </p:spTree>
    <p:custDataLst>
      <p:tags r:id="rId1"/>
    </p:custDataLst>
    <p:extLst>
      <p:ext uri="{BB962C8B-B14F-4D97-AF65-F5344CB8AC3E}">
        <p14:creationId xmlns:p14="http://schemas.microsoft.com/office/powerpoint/2010/main" val="3222330854"/>
      </p:ext>
    </p:extLst>
  </p:cSld>
  <p:clrMapOvr>
    <a:masterClrMapping/>
  </p:clrMapOvr>
  <mc:AlternateContent xmlns:mc="http://schemas.openxmlformats.org/markup-compatibility/2006">
    <mc:Choice xmlns:p14="http://schemas.microsoft.com/office/powerpoint/2010/main" Requires="p14">
      <p:transition spd="med" p14:dur="700" advTm="105961">
        <p:fade/>
      </p:transition>
    </mc:Choice>
    <mc:Fallback>
      <p:transition spd="med" advTm="1059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1FE5-4197-8542-9595-BD5B00A82891}"/>
              </a:ext>
            </a:extLst>
          </p:cNvPr>
          <p:cNvSpPr>
            <a:spLocks noGrp="1"/>
          </p:cNvSpPr>
          <p:nvPr>
            <p:ph type="title"/>
          </p:nvPr>
        </p:nvSpPr>
        <p:spPr/>
        <p:txBody>
          <a:bodyPr/>
          <a:lstStyle/>
          <a:p>
            <a:r>
              <a:rPr lang="en-US" dirty="0"/>
              <a:t>Global solution overview</a:t>
            </a:r>
          </a:p>
        </p:txBody>
      </p:sp>
      <p:sp>
        <p:nvSpPr>
          <p:cNvPr id="4" name="Text Placeholder 3">
            <a:extLst>
              <a:ext uri="{FF2B5EF4-FFF2-40B4-BE49-F238E27FC236}">
                <a16:creationId xmlns:a16="http://schemas.microsoft.com/office/drawing/2014/main" id="{4DCFAC9F-6D8D-0049-A8EC-413F728FB0B1}"/>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094182F1-FC72-4E46-88C6-E79A995F893D}"/>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D4E06130-54FD-DE47-8E0C-6B431B26F52C}"/>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E7532587-C81A-7741-A1DF-EC3BAA172E85}"/>
              </a:ext>
            </a:extLst>
          </p:cNvPr>
          <p:cNvSpPr>
            <a:spLocks noGrp="1"/>
          </p:cNvSpPr>
          <p:nvPr>
            <p:ph type="body" sz="quarter" idx="16"/>
          </p:nvPr>
        </p:nvSpPr>
        <p:spPr/>
        <p:txBody>
          <a:bodyPr/>
          <a:lstStyle/>
          <a:p>
            <a:endParaRPr lang="en-US"/>
          </a:p>
        </p:txBody>
      </p:sp>
      <p:sp>
        <p:nvSpPr>
          <p:cNvPr id="8" name="Cube 7">
            <a:extLst>
              <a:ext uri="{FF2B5EF4-FFF2-40B4-BE49-F238E27FC236}">
                <a16:creationId xmlns:a16="http://schemas.microsoft.com/office/drawing/2014/main" id="{D4DC376C-1354-E54F-85F3-17B7F0F4D99C}"/>
              </a:ext>
            </a:extLst>
          </p:cNvPr>
          <p:cNvSpPr/>
          <p:nvPr/>
        </p:nvSpPr>
        <p:spPr>
          <a:xfrm>
            <a:off x="1003353" y="4259529"/>
            <a:ext cx="2424050" cy="2534064"/>
          </a:xfrm>
          <a:prstGeom prst="cub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06D63C5A-FC5B-E541-97C9-A192492B04FA}"/>
              </a:ext>
            </a:extLst>
          </p:cNvPr>
          <p:cNvSpPr/>
          <p:nvPr/>
        </p:nvSpPr>
        <p:spPr>
          <a:xfrm>
            <a:off x="1070308" y="4961525"/>
            <a:ext cx="757516" cy="37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C Tile</a:t>
            </a:r>
          </a:p>
        </p:txBody>
      </p:sp>
      <p:cxnSp>
        <p:nvCxnSpPr>
          <p:cNvPr id="14" name="Straight Connector 13">
            <a:extLst>
              <a:ext uri="{FF2B5EF4-FFF2-40B4-BE49-F238E27FC236}">
                <a16:creationId xmlns:a16="http://schemas.microsoft.com/office/drawing/2014/main" id="{2688BD58-EDC1-FB48-B03F-F1B02F009B92}"/>
              </a:ext>
            </a:extLst>
          </p:cNvPr>
          <p:cNvCxnSpPr>
            <a:stCxn id="8" idx="1"/>
            <a:endCxn id="8" idx="3"/>
          </p:cNvCxnSpPr>
          <p:nvPr/>
        </p:nvCxnSpPr>
        <p:spPr>
          <a:xfrm>
            <a:off x="1912372" y="4865542"/>
            <a:ext cx="0" cy="192805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0CF2651E-43F0-3346-99B6-079FE21AC4A0}"/>
              </a:ext>
            </a:extLst>
          </p:cNvPr>
          <p:cNvCxnSpPr>
            <a:cxnSpLocks/>
            <a:stCxn id="8" idx="2"/>
            <a:endCxn id="8" idx="4"/>
          </p:cNvCxnSpPr>
          <p:nvPr/>
        </p:nvCxnSpPr>
        <p:spPr>
          <a:xfrm>
            <a:off x="1003353" y="5829567"/>
            <a:ext cx="1818038" cy="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75F4A8F8-A478-E14A-939C-CE3B91652632}"/>
              </a:ext>
            </a:extLst>
          </p:cNvPr>
          <p:cNvCxnSpPr>
            <a:cxnSpLocks/>
            <a:stCxn id="8" idx="5"/>
            <a:endCxn id="8" idx="4"/>
          </p:cNvCxnSpPr>
          <p:nvPr/>
        </p:nvCxnSpPr>
        <p:spPr>
          <a:xfrm flipH="1">
            <a:off x="2821391" y="5223555"/>
            <a:ext cx="606012" cy="606012"/>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4094ED3-DBC6-1549-87C4-1B58637A0720}"/>
              </a:ext>
            </a:extLst>
          </p:cNvPr>
          <p:cNvCxnSpPr>
            <a:cxnSpLocks/>
            <a:stCxn id="8" idx="0"/>
            <a:endCxn id="8" idx="1"/>
          </p:cNvCxnSpPr>
          <p:nvPr/>
        </p:nvCxnSpPr>
        <p:spPr>
          <a:xfrm flipH="1">
            <a:off x="1912372" y="4259529"/>
            <a:ext cx="606012" cy="606013"/>
          </a:xfrm>
          <a:prstGeom prst="line">
            <a:avLst/>
          </a:prstGeom>
        </p:spPr>
        <p:style>
          <a:lnRef idx="2">
            <a:schemeClr val="dk1"/>
          </a:lnRef>
          <a:fillRef idx="0">
            <a:schemeClr val="dk1"/>
          </a:fillRef>
          <a:effectRef idx="1">
            <a:schemeClr val="dk1"/>
          </a:effectRef>
          <a:fontRef idx="minor">
            <a:schemeClr val="tx1"/>
          </a:fontRef>
        </p:style>
      </p:cxnSp>
      <p:sp>
        <p:nvSpPr>
          <p:cNvPr id="30" name="Cube 29">
            <a:extLst>
              <a:ext uri="{FF2B5EF4-FFF2-40B4-BE49-F238E27FC236}">
                <a16:creationId xmlns:a16="http://schemas.microsoft.com/office/drawing/2014/main" id="{06F2A9F7-E36F-A541-A7D8-E9ED1170E661}"/>
              </a:ext>
            </a:extLst>
          </p:cNvPr>
          <p:cNvSpPr/>
          <p:nvPr/>
        </p:nvSpPr>
        <p:spPr>
          <a:xfrm>
            <a:off x="5004382" y="4190416"/>
            <a:ext cx="2424050" cy="2534064"/>
          </a:xfrm>
          <a:prstGeom prst="cub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557F58F7-47DB-3E4D-B825-4C1E3AEB4847}"/>
              </a:ext>
            </a:extLst>
          </p:cNvPr>
          <p:cNvSpPr/>
          <p:nvPr/>
        </p:nvSpPr>
        <p:spPr>
          <a:xfrm>
            <a:off x="5081214" y="4910085"/>
            <a:ext cx="744650" cy="7545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C</a:t>
            </a:r>
          </a:p>
        </p:txBody>
      </p:sp>
      <p:cxnSp>
        <p:nvCxnSpPr>
          <p:cNvPr id="32" name="Straight Connector 31">
            <a:extLst>
              <a:ext uri="{FF2B5EF4-FFF2-40B4-BE49-F238E27FC236}">
                <a16:creationId xmlns:a16="http://schemas.microsoft.com/office/drawing/2014/main" id="{B349F1FD-A8B5-6242-953B-55BCA3D30BB9}"/>
              </a:ext>
            </a:extLst>
          </p:cNvPr>
          <p:cNvCxnSpPr>
            <a:stCxn id="30" idx="1"/>
            <a:endCxn id="30" idx="3"/>
          </p:cNvCxnSpPr>
          <p:nvPr/>
        </p:nvCxnSpPr>
        <p:spPr>
          <a:xfrm>
            <a:off x="5913401" y="4796429"/>
            <a:ext cx="0" cy="1928051"/>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53261775-9D62-0742-9BD0-09ABC334D523}"/>
              </a:ext>
            </a:extLst>
          </p:cNvPr>
          <p:cNvCxnSpPr>
            <a:cxnSpLocks/>
            <a:stCxn id="30" idx="2"/>
            <a:endCxn id="30" idx="4"/>
          </p:cNvCxnSpPr>
          <p:nvPr/>
        </p:nvCxnSpPr>
        <p:spPr>
          <a:xfrm>
            <a:off x="5004382" y="5760454"/>
            <a:ext cx="1818038"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A108E80F-188C-5F46-93A8-A98737B23675}"/>
              </a:ext>
            </a:extLst>
          </p:cNvPr>
          <p:cNvCxnSpPr>
            <a:cxnSpLocks/>
            <a:stCxn id="30" idx="5"/>
            <a:endCxn id="30" idx="4"/>
          </p:cNvCxnSpPr>
          <p:nvPr/>
        </p:nvCxnSpPr>
        <p:spPr>
          <a:xfrm flipH="1">
            <a:off x="6822420" y="5154442"/>
            <a:ext cx="606012" cy="606012"/>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57072C92-2155-A049-B5CC-B4C286ECB78B}"/>
              </a:ext>
            </a:extLst>
          </p:cNvPr>
          <p:cNvCxnSpPr>
            <a:cxnSpLocks/>
            <a:stCxn id="30" idx="0"/>
            <a:endCxn id="30" idx="1"/>
          </p:cNvCxnSpPr>
          <p:nvPr/>
        </p:nvCxnSpPr>
        <p:spPr>
          <a:xfrm flipH="1">
            <a:off x="5913401" y="4190416"/>
            <a:ext cx="606012" cy="606013"/>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F5861FF4-9EA5-8346-81C3-3532ED7516E2}"/>
              </a:ext>
            </a:extLst>
          </p:cNvPr>
          <p:cNvCxnSpPr>
            <a:cxnSpLocks/>
          </p:cNvCxnSpPr>
          <p:nvPr/>
        </p:nvCxnSpPr>
        <p:spPr>
          <a:xfrm>
            <a:off x="5290856" y="4497467"/>
            <a:ext cx="1851102" cy="0"/>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89046333-1696-AB4D-B5C0-13D27CC2C78E}"/>
              </a:ext>
            </a:extLst>
          </p:cNvPr>
          <p:cNvCxnSpPr>
            <a:cxnSpLocks/>
          </p:cNvCxnSpPr>
          <p:nvPr/>
        </p:nvCxnSpPr>
        <p:spPr>
          <a:xfrm>
            <a:off x="7145521" y="4507174"/>
            <a:ext cx="0" cy="1900548"/>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86AD4A7-B0E5-8B41-BAAF-937FB4A3EE92}"/>
                  </a:ext>
                </a:extLst>
              </p:cNvPr>
              <p:cNvSpPr txBox="1"/>
              <p:nvPr/>
            </p:nvSpPr>
            <p:spPr>
              <a:xfrm>
                <a:off x="3107704" y="1364452"/>
                <a:ext cx="1757084" cy="749051"/>
              </a:xfrm>
              <a:prstGeom prst="rect">
                <a:avLst/>
              </a:prstGeom>
              <a:noFill/>
            </p:spPr>
            <p:txBody>
              <a:bodyPr wrap="none" rtlCol="0">
                <a:spAutoFit/>
              </a:bodyPr>
              <a:lstStyle/>
              <a:p>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𝑃</m:t>
                        </m:r>
                      </m:den>
                    </m:f>
                    <m:r>
                      <a:rPr lang="en-US" b="0" i="1" smtClean="0">
                        <a:latin typeface="Cambria Math" panose="02040503050406030204" pitchFamily="18" charset="0"/>
                        <a:ea typeface="Cambria Math" panose="02040503050406030204" pitchFamily="18" charset="0"/>
                      </a:rPr>
                      <m:t>≤</m:t>
                    </m:r>
                  </m:oMath>
                </a14:m>
                <a:r>
                  <a:rPr lang="en-US" dirty="0"/>
                  <a:t> M?</a:t>
                </a:r>
              </a:p>
            </p:txBody>
          </p:sp>
        </mc:Choice>
        <mc:Fallback xmlns="">
          <p:sp>
            <p:nvSpPr>
              <p:cNvPr id="50" name="TextBox 49">
                <a:extLst>
                  <a:ext uri="{FF2B5EF4-FFF2-40B4-BE49-F238E27FC236}">
                    <a16:creationId xmlns:a16="http://schemas.microsoft.com/office/drawing/2014/main" id="{686AD4A7-B0E5-8B41-BAAF-937FB4A3EE92}"/>
                  </a:ext>
                </a:extLst>
              </p:cNvPr>
              <p:cNvSpPr txBox="1">
                <a:spLocks noRot="1" noChangeAspect="1" noMove="1" noResize="1" noEditPoints="1" noAdjustHandles="1" noChangeArrowheads="1" noChangeShapeType="1" noTextEdit="1"/>
              </p:cNvSpPr>
              <p:nvPr/>
            </p:nvSpPr>
            <p:spPr>
              <a:xfrm>
                <a:off x="3107704" y="1364452"/>
                <a:ext cx="1757084" cy="749051"/>
              </a:xfrm>
              <a:prstGeom prst="rect">
                <a:avLst/>
              </a:prstGeom>
              <a:blipFill>
                <a:blip r:embed="rId5"/>
                <a:stretch>
                  <a:fillRect r="-6429" b="-11667"/>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A2F854B0-C731-A24A-9ACB-98696B871269}"/>
              </a:ext>
            </a:extLst>
          </p:cNvPr>
          <p:cNvCxnSpPr/>
          <p:nvPr/>
        </p:nvCxnSpPr>
        <p:spPr>
          <a:xfrm flipH="1">
            <a:off x="2911850" y="2161161"/>
            <a:ext cx="938151" cy="703560"/>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8BCB5A8F-321B-C44E-93C4-DB00E53AA22F}"/>
              </a:ext>
            </a:extLst>
          </p:cNvPr>
          <p:cNvCxnSpPr>
            <a:cxnSpLocks/>
          </p:cNvCxnSpPr>
          <p:nvPr/>
        </p:nvCxnSpPr>
        <p:spPr>
          <a:xfrm>
            <a:off x="4515928" y="2141905"/>
            <a:ext cx="648273" cy="771672"/>
          </a:xfrm>
          <a:prstGeom prst="line">
            <a:avLst/>
          </a:prstGeom>
        </p:spPr>
        <p:style>
          <a:lnRef idx="2">
            <a:schemeClr val="dk1"/>
          </a:lnRef>
          <a:fillRef idx="0">
            <a:schemeClr val="dk1"/>
          </a:fillRef>
          <a:effectRef idx="1">
            <a:schemeClr val="dk1"/>
          </a:effectRef>
          <a:fontRef idx="minor">
            <a:schemeClr val="tx1"/>
          </a:fontRef>
        </p:style>
      </p:cxnSp>
      <p:sp>
        <p:nvSpPr>
          <p:cNvPr id="57" name="TextBox 56">
            <a:extLst>
              <a:ext uri="{FF2B5EF4-FFF2-40B4-BE49-F238E27FC236}">
                <a16:creationId xmlns:a16="http://schemas.microsoft.com/office/drawing/2014/main" id="{11FA416B-4BF8-E345-8DA8-EF41B46A1B2E}"/>
              </a:ext>
            </a:extLst>
          </p:cNvPr>
          <p:cNvSpPr txBox="1"/>
          <p:nvPr/>
        </p:nvSpPr>
        <p:spPr>
          <a:xfrm>
            <a:off x="1535733" y="2849131"/>
            <a:ext cx="1202317" cy="978729"/>
          </a:xfrm>
          <a:prstGeom prst="rect">
            <a:avLst/>
          </a:prstGeom>
          <a:noFill/>
        </p:spPr>
        <p:txBody>
          <a:bodyPr wrap="none" rtlCol="0">
            <a:spAutoFit/>
          </a:bodyPr>
          <a:lstStyle/>
          <a:p>
            <a:r>
              <a:rPr lang="en-US" dirty="0"/>
              <a:t>No, 2D</a:t>
            </a:r>
          </a:p>
          <a:p>
            <a:r>
              <a:rPr lang="en-US" dirty="0"/>
              <a:t>Pk=1</a:t>
            </a:r>
          </a:p>
        </p:txBody>
      </p:sp>
      <p:sp>
        <p:nvSpPr>
          <p:cNvPr id="58" name="TextBox 57">
            <a:extLst>
              <a:ext uri="{FF2B5EF4-FFF2-40B4-BE49-F238E27FC236}">
                <a16:creationId xmlns:a16="http://schemas.microsoft.com/office/drawing/2014/main" id="{5B1300DE-9A21-BB4F-B2DA-5A5A49BED9AC}"/>
              </a:ext>
            </a:extLst>
          </p:cNvPr>
          <p:cNvSpPr txBox="1"/>
          <p:nvPr/>
        </p:nvSpPr>
        <p:spPr>
          <a:xfrm>
            <a:off x="5290856" y="2535645"/>
            <a:ext cx="2581284" cy="1421928"/>
          </a:xfrm>
          <a:prstGeom prst="rect">
            <a:avLst/>
          </a:prstGeom>
          <a:noFill/>
        </p:spPr>
        <p:txBody>
          <a:bodyPr wrap="none" rtlCol="0">
            <a:spAutoFit/>
          </a:bodyPr>
          <a:lstStyle/>
          <a:p>
            <a:r>
              <a:rPr lang="en-US" dirty="0"/>
              <a:t>Yes, 2.5D/3D</a:t>
            </a:r>
          </a:p>
          <a:p>
            <a:r>
              <a:rPr lang="en-US" dirty="0"/>
              <a:t>Pk&gt;1</a:t>
            </a:r>
          </a:p>
          <a:p>
            <a:r>
              <a:rPr lang="en-US" dirty="0"/>
              <a:t>Local C not tiled</a:t>
            </a:r>
          </a:p>
        </p:txBody>
      </p:sp>
      <p:cxnSp>
        <p:nvCxnSpPr>
          <p:cNvPr id="67" name="Straight Arrow Connector 66">
            <a:extLst>
              <a:ext uri="{FF2B5EF4-FFF2-40B4-BE49-F238E27FC236}">
                <a16:creationId xmlns:a16="http://schemas.microsoft.com/office/drawing/2014/main" id="{5478F91E-6F55-E940-8636-517ACDE945E2}"/>
              </a:ext>
            </a:extLst>
          </p:cNvPr>
          <p:cNvCxnSpPr>
            <a:cxnSpLocks/>
          </p:cNvCxnSpPr>
          <p:nvPr/>
        </p:nvCxnSpPr>
        <p:spPr>
          <a:xfrm>
            <a:off x="7872140" y="6407722"/>
            <a:ext cx="264799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id="{2AE04F2A-B1BA-2B43-9769-230CE9220284}"/>
              </a:ext>
            </a:extLst>
          </p:cNvPr>
          <p:cNvCxnSpPr>
            <a:cxnSpLocks/>
          </p:cNvCxnSpPr>
          <p:nvPr/>
        </p:nvCxnSpPr>
        <p:spPr>
          <a:xfrm flipV="1">
            <a:off x="7872140" y="4208006"/>
            <a:ext cx="0" cy="22480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5" name="TextBox 74">
            <a:extLst>
              <a:ext uri="{FF2B5EF4-FFF2-40B4-BE49-F238E27FC236}">
                <a16:creationId xmlns:a16="http://schemas.microsoft.com/office/drawing/2014/main" id="{0F635035-32F1-7744-9439-A67544F4D28B}"/>
              </a:ext>
            </a:extLst>
          </p:cNvPr>
          <p:cNvSpPr txBox="1"/>
          <p:nvPr/>
        </p:nvSpPr>
        <p:spPr>
          <a:xfrm>
            <a:off x="10269907" y="6525827"/>
            <a:ext cx="500458" cy="535531"/>
          </a:xfrm>
          <a:prstGeom prst="rect">
            <a:avLst/>
          </a:prstGeom>
          <a:noFill/>
        </p:spPr>
        <p:txBody>
          <a:bodyPr wrap="none" rtlCol="0">
            <a:spAutoFit/>
          </a:bodyPr>
          <a:lstStyle/>
          <a:p>
            <a:r>
              <a:rPr lang="en-US" dirty="0"/>
              <a:t>M</a:t>
            </a:r>
          </a:p>
        </p:txBody>
      </p:sp>
      <p:sp>
        <p:nvSpPr>
          <p:cNvPr id="76" name="TextBox 75">
            <a:extLst>
              <a:ext uri="{FF2B5EF4-FFF2-40B4-BE49-F238E27FC236}">
                <a16:creationId xmlns:a16="http://schemas.microsoft.com/office/drawing/2014/main" id="{53629D46-B79D-A046-BCF3-DC8FAC146695}"/>
              </a:ext>
            </a:extLst>
          </p:cNvPr>
          <p:cNvSpPr txBox="1"/>
          <p:nvPr/>
        </p:nvSpPr>
        <p:spPr>
          <a:xfrm>
            <a:off x="7745199" y="3693592"/>
            <a:ext cx="796180" cy="535531"/>
          </a:xfrm>
          <a:prstGeom prst="rect">
            <a:avLst/>
          </a:prstGeom>
          <a:noFill/>
        </p:spPr>
        <p:txBody>
          <a:bodyPr wrap="none" rtlCol="0">
            <a:spAutoFit/>
          </a:bodyPr>
          <a:lstStyle/>
          <a:p>
            <a:r>
              <a:rPr lang="en-US" dirty="0"/>
              <a:t>cost</a:t>
            </a:r>
          </a:p>
        </p:txBody>
      </p:sp>
      <p:cxnSp>
        <p:nvCxnSpPr>
          <p:cNvPr id="82" name="Straight Connector 81">
            <a:extLst>
              <a:ext uri="{FF2B5EF4-FFF2-40B4-BE49-F238E27FC236}">
                <a16:creationId xmlns:a16="http://schemas.microsoft.com/office/drawing/2014/main" id="{83D1749E-5CA9-9B4F-85C0-96B772D36AE6}"/>
              </a:ext>
            </a:extLst>
          </p:cNvPr>
          <p:cNvCxnSpPr>
            <a:cxnSpLocks/>
          </p:cNvCxnSpPr>
          <p:nvPr/>
        </p:nvCxnSpPr>
        <p:spPr>
          <a:xfrm>
            <a:off x="8672894" y="5635103"/>
            <a:ext cx="797677" cy="349137"/>
          </a:xfrm>
          <a:prstGeom prst="line">
            <a:avLst/>
          </a:prstGeom>
          <a:ln>
            <a:solidFill>
              <a:srgbClr val="AEF200"/>
            </a:solidFill>
          </a:ln>
        </p:spPr>
        <p:style>
          <a:lnRef idx="3">
            <a:schemeClr val="accent3"/>
          </a:lnRef>
          <a:fillRef idx="0">
            <a:schemeClr val="accent3"/>
          </a:fillRef>
          <a:effectRef idx="2">
            <a:schemeClr val="accent3"/>
          </a:effectRef>
          <a:fontRef idx="minor">
            <a:schemeClr val="tx1"/>
          </a:fontRef>
        </p:style>
      </p:cxnSp>
      <p:cxnSp>
        <p:nvCxnSpPr>
          <p:cNvPr id="84" name="Straight Connector 83">
            <a:extLst>
              <a:ext uri="{FF2B5EF4-FFF2-40B4-BE49-F238E27FC236}">
                <a16:creationId xmlns:a16="http://schemas.microsoft.com/office/drawing/2014/main" id="{BB8E0CA7-CB3D-914A-9FB4-6ED37D3F15D0}"/>
              </a:ext>
            </a:extLst>
          </p:cNvPr>
          <p:cNvCxnSpPr>
            <a:cxnSpLocks/>
          </p:cNvCxnSpPr>
          <p:nvPr/>
        </p:nvCxnSpPr>
        <p:spPr>
          <a:xfrm>
            <a:off x="9470571" y="5984240"/>
            <a:ext cx="625857" cy="0"/>
          </a:xfrm>
          <a:prstGeom prst="line">
            <a:avLst/>
          </a:prstGeom>
          <a:ln>
            <a:solidFill>
              <a:srgbClr val="7030A0"/>
            </a:solidFill>
          </a:ln>
        </p:spPr>
        <p:style>
          <a:lnRef idx="3">
            <a:schemeClr val="accent5"/>
          </a:lnRef>
          <a:fillRef idx="0">
            <a:schemeClr val="accent5"/>
          </a:fillRef>
          <a:effectRef idx="2">
            <a:schemeClr val="accent5"/>
          </a:effectRef>
          <a:fontRef idx="minor">
            <a:schemeClr val="tx1"/>
          </a:fontRef>
        </p:style>
      </p:cxnSp>
      <p:sp>
        <p:nvSpPr>
          <p:cNvPr id="87" name="TextBox 86">
            <a:extLst>
              <a:ext uri="{FF2B5EF4-FFF2-40B4-BE49-F238E27FC236}">
                <a16:creationId xmlns:a16="http://schemas.microsoft.com/office/drawing/2014/main" id="{DBB617C6-8EE3-9742-9F7E-AF2ACFC8FE89}"/>
              </a:ext>
            </a:extLst>
          </p:cNvPr>
          <p:cNvSpPr txBox="1"/>
          <p:nvPr/>
        </p:nvSpPr>
        <p:spPr>
          <a:xfrm>
            <a:off x="8868787" y="5407726"/>
            <a:ext cx="665567" cy="400110"/>
          </a:xfrm>
          <a:prstGeom prst="rect">
            <a:avLst/>
          </a:prstGeom>
          <a:noFill/>
          <a:ln>
            <a:solidFill>
              <a:srgbClr val="AEF200"/>
            </a:solidFill>
          </a:ln>
        </p:spPr>
        <p:txBody>
          <a:bodyPr wrap="none" rtlCol="0">
            <a:spAutoFit/>
          </a:bodyPr>
          <a:lstStyle/>
          <a:p>
            <a:r>
              <a:rPr lang="en-US" sz="2000" dirty="0">
                <a:solidFill>
                  <a:srgbClr val="00B050"/>
                </a:solidFill>
              </a:rPr>
              <a:t>2.5D</a:t>
            </a:r>
          </a:p>
        </p:txBody>
      </p:sp>
      <p:sp>
        <p:nvSpPr>
          <p:cNvPr id="88" name="TextBox 87">
            <a:extLst>
              <a:ext uri="{FF2B5EF4-FFF2-40B4-BE49-F238E27FC236}">
                <a16:creationId xmlns:a16="http://schemas.microsoft.com/office/drawing/2014/main" id="{9213140F-087C-FD4B-80A9-D794289CE6A4}"/>
              </a:ext>
            </a:extLst>
          </p:cNvPr>
          <p:cNvSpPr txBox="1"/>
          <p:nvPr/>
        </p:nvSpPr>
        <p:spPr>
          <a:xfrm>
            <a:off x="9701563" y="5558948"/>
            <a:ext cx="471604" cy="400110"/>
          </a:xfrm>
          <a:prstGeom prst="rect">
            <a:avLst/>
          </a:prstGeom>
          <a:noFill/>
        </p:spPr>
        <p:txBody>
          <a:bodyPr wrap="none" rtlCol="0">
            <a:spAutoFit/>
          </a:bodyPr>
          <a:lstStyle/>
          <a:p>
            <a:r>
              <a:rPr lang="en-US" sz="2000" dirty="0">
                <a:solidFill>
                  <a:srgbClr val="7030A0"/>
                </a:solidFill>
              </a:rPr>
              <a:t>3D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7F24305-B1E5-0441-BB56-AA339D018827}"/>
                  </a:ext>
                </a:extLst>
              </p:cNvPr>
              <p:cNvSpPr txBox="1"/>
              <p:nvPr/>
            </p:nvSpPr>
            <p:spPr>
              <a:xfrm>
                <a:off x="295617" y="5587279"/>
                <a:ext cx="576696" cy="535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m:oMathPara>
                </a14:m>
                <a:endParaRPr lang="en-US" dirty="0"/>
              </a:p>
            </p:txBody>
          </p:sp>
        </mc:Choice>
        <mc:Fallback xmlns="">
          <p:sp>
            <p:nvSpPr>
              <p:cNvPr id="3" name="TextBox 2">
                <a:extLst>
                  <a:ext uri="{FF2B5EF4-FFF2-40B4-BE49-F238E27FC236}">
                    <a16:creationId xmlns:a16="http://schemas.microsoft.com/office/drawing/2014/main" id="{77F24305-B1E5-0441-BB56-AA339D018827}"/>
                  </a:ext>
                </a:extLst>
              </p:cNvPr>
              <p:cNvSpPr txBox="1">
                <a:spLocks noRot="1" noChangeAspect="1" noMove="1" noResize="1" noEditPoints="1" noAdjustHandles="1" noChangeArrowheads="1" noChangeShapeType="1" noTextEdit="1"/>
              </p:cNvSpPr>
              <p:nvPr/>
            </p:nvSpPr>
            <p:spPr>
              <a:xfrm>
                <a:off x="295617" y="5587279"/>
                <a:ext cx="576696" cy="535531"/>
              </a:xfrm>
              <a:prstGeom prst="rect">
                <a:avLst/>
              </a:prstGeom>
              <a:blipFill>
                <a:blip r:embed="rId6"/>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A54CF51-4E85-9E4D-A43A-B90D3CCEE2F3}"/>
                  </a:ext>
                </a:extLst>
              </p:cNvPr>
              <p:cNvSpPr txBox="1"/>
              <p:nvPr/>
            </p:nvSpPr>
            <p:spPr>
              <a:xfrm>
                <a:off x="1508738" y="6864074"/>
                <a:ext cx="575862" cy="571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𝑗</m:t>
                          </m:r>
                        </m:sub>
                      </m:sSub>
                    </m:oMath>
                  </m:oMathPara>
                </a14:m>
                <a:endParaRPr lang="en-US" dirty="0"/>
              </a:p>
            </p:txBody>
          </p:sp>
        </mc:Choice>
        <mc:Fallback xmlns="">
          <p:sp>
            <p:nvSpPr>
              <p:cNvPr id="36" name="TextBox 35">
                <a:extLst>
                  <a:ext uri="{FF2B5EF4-FFF2-40B4-BE49-F238E27FC236}">
                    <a16:creationId xmlns:a16="http://schemas.microsoft.com/office/drawing/2014/main" id="{2A54CF51-4E85-9E4D-A43A-B90D3CCEE2F3}"/>
                  </a:ext>
                </a:extLst>
              </p:cNvPr>
              <p:cNvSpPr txBox="1">
                <a:spLocks noRot="1" noChangeAspect="1" noMove="1" noResize="1" noEditPoints="1" noAdjustHandles="1" noChangeArrowheads="1" noChangeShapeType="1" noTextEdit="1"/>
              </p:cNvSpPr>
              <p:nvPr/>
            </p:nvSpPr>
            <p:spPr>
              <a:xfrm>
                <a:off x="1508738" y="6864074"/>
                <a:ext cx="575862" cy="571182"/>
              </a:xfrm>
              <a:prstGeom prst="rect">
                <a:avLst/>
              </a:prstGeom>
              <a:blipFill>
                <a:blip r:embed="rId7"/>
                <a:stretch>
                  <a:fillRect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2644386-23DC-DF40-B611-ED7ED43073E9}"/>
                  </a:ext>
                </a:extLst>
              </p:cNvPr>
              <p:cNvSpPr txBox="1"/>
              <p:nvPr/>
            </p:nvSpPr>
            <p:spPr>
              <a:xfrm>
                <a:off x="3071539" y="6366843"/>
                <a:ext cx="644279" cy="535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𝑘</m:t>
                          </m:r>
                        </m:sub>
                      </m:sSub>
                    </m:oMath>
                  </m:oMathPara>
                </a14:m>
                <a:endParaRPr lang="en-US" dirty="0"/>
              </a:p>
            </p:txBody>
          </p:sp>
        </mc:Choice>
        <mc:Fallback xmlns="">
          <p:sp>
            <p:nvSpPr>
              <p:cNvPr id="37" name="TextBox 36">
                <a:extLst>
                  <a:ext uri="{FF2B5EF4-FFF2-40B4-BE49-F238E27FC236}">
                    <a16:creationId xmlns:a16="http://schemas.microsoft.com/office/drawing/2014/main" id="{A2644386-23DC-DF40-B611-ED7ED43073E9}"/>
                  </a:ext>
                </a:extLst>
              </p:cNvPr>
              <p:cNvSpPr txBox="1">
                <a:spLocks noRot="1" noChangeAspect="1" noMove="1" noResize="1" noEditPoints="1" noAdjustHandles="1" noChangeArrowheads="1" noChangeShapeType="1" noTextEdit="1"/>
              </p:cNvSpPr>
              <p:nvPr/>
            </p:nvSpPr>
            <p:spPr>
              <a:xfrm>
                <a:off x="3071539" y="6366843"/>
                <a:ext cx="644279" cy="535531"/>
              </a:xfrm>
              <a:prstGeom prst="rect">
                <a:avLst/>
              </a:prstGeom>
              <a:blipFill>
                <a:blip r:embed="rId8"/>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9195AC7-6B7D-9448-B214-6CD0ECCBB618}"/>
                  </a:ext>
                </a:extLst>
              </p:cNvPr>
              <p:cNvSpPr txBox="1"/>
              <p:nvPr/>
            </p:nvSpPr>
            <p:spPr>
              <a:xfrm>
                <a:off x="4399608" y="5505243"/>
                <a:ext cx="576696" cy="535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m:oMathPara>
                </a14:m>
                <a:endParaRPr lang="en-US" dirty="0"/>
              </a:p>
            </p:txBody>
          </p:sp>
        </mc:Choice>
        <mc:Fallback xmlns="">
          <p:sp>
            <p:nvSpPr>
              <p:cNvPr id="38" name="TextBox 37">
                <a:extLst>
                  <a:ext uri="{FF2B5EF4-FFF2-40B4-BE49-F238E27FC236}">
                    <a16:creationId xmlns:a16="http://schemas.microsoft.com/office/drawing/2014/main" id="{B9195AC7-6B7D-9448-B214-6CD0ECCBB618}"/>
                  </a:ext>
                </a:extLst>
              </p:cNvPr>
              <p:cNvSpPr txBox="1">
                <a:spLocks noRot="1" noChangeAspect="1" noMove="1" noResize="1" noEditPoints="1" noAdjustHandles="1" noChangeArrowheads="1" noChangeShapeType="1" noTextEdit="1"/>
              </p:cNvSpPr>
              <p:nvPr/>
            </p:nvSpPr>
            <p:spPr>
              <a:xfrm>
                <a:off x="4399608" y="5505243"/>
                <a:ext cx="576696" cy="535531"/>
              </a:xfrm>
              <a:prstGeom prst="rect">
                <a:avLst/>
              </a:prstGeom>
              <a:blipFill>
                <a:blip r:embed="rId9"/>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7AA2FC5-0BFB-EE4E-9DE9-91B313E126C0}"/>
                  </a:ext>
                </a:extLst>
              </p:cNvPr>
              <p:cNvSpPr txBox="1"/>
              <p:nvPr/>
            </p:nvSpPr>
            <p:spPr>
              <a:xfrm>
                <a:off x="5612729" y="6782038"/>
                <a:ext cx="575862" cy="571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𝑗</m:t>
                          </m:r>
                        </m:sub>
                      </m:sSub>
                    </m:oMath>
                  </m:oMathPara>
                </a14:m>
                <a:endParaRPr lang="en-US" dirty="0"/>
              </a:p>
            </p:txBody>
          </p:sp>
        </mc:Choice>
        <mc:Fallback xmlns="">
          <p:sp>
            <p:nvSpPr>
              <p:cNvPr id="40" name="TextBox 39">
                <a:extLst>
                  <a:ext uri="{FF2B5EF4-FFF2-40B4-BE49-F238E27FC236}">
                    <a16:creationId xmlns:a16="http://schemas.microsoft.com/office/drawing/2014/main" id="{57AA2FC5-0BFB-EE4E-9DE9-91B313E126C0}"/>
                  </a:ext>
                </a:extLst>
              </p:cNvPr>
              <p:cNvSpPr txBox="1">
                <a:spLocks noRot="1" noChangeAspect="1" noMove="1" noResize="1" noEditPoints="1" noAdjustHandles="1" noChangeArrowheads="1" noChangeShapeType="1" noTextEdit="1"/>
              </p:cNvSpPr>
              <p:nvPr/>
            </p:nvSpPr>
            <p:spPr>
              <a:xfrm>
                <a:off x="5612729" y="6782038"/>
                <a:ext cx="575862" cy="571182"/>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51E7B01-4CBB-204B-9B34-44C519A5183C}"/>
                  </a:ext>
                </a:extLst>
              </p:cNvPr>
              <p:cNvSpPr txBox="1"/>
              <p:nvPr/>
            </p:nvSpPr>
            <p:spPr>
              <a:xfrm>
                <a:off x="7175530" y="6284807"/>
                <a:ext cx="644279" cy="535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𝑘</m:t>
                          </m:r>
                        </m:sub>
                      </m:sSub>
                    </m:oMath>
                  </m:oMathPara>
                </a14:m>
                <a:endParaRPr lang="en-US" dirty="0"/>
              </a:p>
            </p:txBody>
          </p:sp>
        </mc:Choice>
        <mc:Fallback xmlns="">
          <p:sp>
            <p:nvSpPr>
              <p:cNvPr id="41" name="TextBox 40">
                <a:extLst>
                  <a:ext uri="{FF2B5EF4-FFF2-40B4-BE49-F238E27FC236}">
                    <a16:creationId xmlns:a16="http://schemas.microsoft.com/office/drawing/2014/main" id="{651E7B01-4CBB-204B-9B34-44C519A5183C}"/>
                  </a:ext>
                </a:extLst>
              </p:cNvPr>
              <p:cNvSpPr txBox="1">
                <a:spLocks noRot="1" noChangeAspect="1" noMove="1" noResize="1" noEditPoints="1" noAdjustHandles="1" noChangeArrowheads="1" noChangeShapeType="1" noTextEdit="1"/>
              </p:cNvSpPr>
              <p:nvPr/>
            </p:nvSpPr>
            <p:spPr>
              <a:xfrm>
                <a:off x="7175530" y="6284807"/>
                <a:ext cx="644279" cy="535531"/>
              </a:xfrm>
              <a:prstGeom prst="rect">
                <a:avLst/>
              </a:prstGeom>
              <a:blipFill>
                <a:blip r:embed="rId11"/>
                <a:stretch>
                  <a:fillRect b="-2273"/>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1BE3FD9E-439A-8645-95F8-D18629ACB546}"/>
              </a:ext>
            </a:extLst>
          </p:cNvPr>
          <p:cNvCxnSpPr>
            <a:cxnSpLocks/>
          </p:cNvCxnSpPr>
          <p:nvPr/>
        </p:nvCxnSpPr>
        <p:spPr>
          <a:xfrm>
            <a:off x="7990436" y="4834871"/>
            <a:ext cx="670115" cy="800232"/>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48" name="TextBox 47">
            <a:extLst>
              <a:ext uri="{FF2B5EF4-FFF2-40B4-BE49-F238E27FC236}">
                <a16:creationId xmlns:a16="http://schemas.microsoft.com/office/drawing/2014/main" id="{B4D12054-36F8-3D47-8A40-FCE2746156EC}"/>
              </a:ext>
            </a:extLst>
          </p:cNvPr>
          <p:cNvSpPr txBox="1"/>
          <p:nvPr/>
        </p:nvSpPr>
        <p:spPr>
          <a:xfrm>
            <a:off x="8437092" y="4694331"/>
            <a:ext cx="471604" cy="400110"/>
          </a:xfrm>
          <a:prstGeom prst="rect">
            <a:avLst/>
          </a:prstGeom>
          <a:noFill/>
        </p:spPr>
        <p:txBody>
          <a:bodyPr wrap="none" rtlCol="0">
            <a:spAutoFit/>
          </a:bodyPr>
          <a:lstStyle/>
          <a:p>
            <a:r>
              <a:rPr lang="en-US" sz="2000" dirty="0">
                <a:solidFill>
                  <a:srgbClr val="FF0000"/>
                </a:solidFill>
              </a:rPr>
              <a:t>2D</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5DFA2B2-F991-7645-88D4-223896B89F4F}"/>
                  </a:ext>
                </a:extLst>
              </p:cNvPr>
              <p:cNvSpPr txBox="1"/>
              <p:nvPr/>
            </p:nvSpPr>
            <p:spPr>
              <a:xfrm>
                <a:off x="6564175" y="1793513"/>
                <a:ext cx="3828357" cy="459228"/>
              </a:xfrm>
              <a:prstGeom prst="rect">
                <a:avLst/>
              </a:prstGeom>
              <a:noFill/>
            </p:spPr>
            <p:txBody>
              <a:bodyPr wrap="none" rtlCol="0">
                <a:spAutoFit/>
              </a:bodyPr>
              <a:lstStyle/>
              <a:p>
                <a:pPr algn="ctr"/>
                <a14:m>
                  <m:oMath xmlns:m="http://schemas.openxmlformats.org/officeDocument/2006/math">
                    <m:r>
                      <a:rPr lang="en-US" sz="2400" i="1">
                        <a:latin typeface="Cambria Math" panose="02040503050406030204" pitchFamily="18" charset="0"/>
                      </a:rPr>
                      <m:t>𝐶</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m:t>
                    </m:r>
                    <m:nary>
                      <m:naryPr>
                        <m:chr m:val="∑"/>
                        <m:limLoc m:val="subSup"/>
                        <m:supHide m:val="on"/>
                        <m:ctrlPr>
                          <a:rPr lang="en-US" sz="2400" i="1">
                            <a:latin typeface="Cambria Math" panose="02040503050406030204" pitchFamily="18" charset="0"/>
                          </a:rPr>
                        </m:ctrlPr>
                      </m:naryPr>
                      <m:sub>
                        <m:r>
                          <m:rPr>
                            <m:brk m:alnAt="1"/>
                          </m:rPr>
                          <a:rPr lang="en-US" sz="2400" i="1">
                            <a:latin typeface="Cambria Math" panose="02040503050406030204" pitchFamily="18" charset="0"/>
                          </a:rPr>
                          <m:t>𝑘</m:t>
                        </m:r>
                      </m:sub>
                      <m:sup/>
                      <m:e>
                        <m:r>
                          <a:rPr lang="en-US" sz="2400" i="1">
                            <a:latin typeface="Cambria Math" panose="02040503050406030204" pitchFamily="18" charset="0"/>
                          </a:rPr>
                          <m:t>(</m:t>
                        </m:r>
                        <m:r>
                          <a:rPr lang="en-US" sz="2400" i="1">
                            <a:latin typeface="Cambria Math" panose="02040503050406030204" pitchFamily="18" charset="0"/>
                          </a:rPr>
                          <m:t>𝐴</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𝑘</m:t>
                            </m:r>
                          </m:e>
                        </m:d>
                        <m:r>
                          <a:rPr lang="en-US" sz="2400" i="1">
                            <a:latin typeface="Cambria Math" panose="02040503050406030204" pitchFamily="18" charset="0"/>
                          </a:rPr>
                          <m:t>∗</m:t>
                        </m:r>
                        <m:r>
                          <a:rPr lang="en-US" sz="2400" i="1">
                            <a:latin typeface="Cambria Math" panose="02040503050406030204" pitchFamily="18" charset="0"/>
                          </a:rPr>
                          <m:t>𝐵</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𝑗</m:t>
                        </m:r>
                      </m:e>
                    </m:nary>
                    <m:r>
                      <a:rPr lang="en-US" sz="2400" i="1">
                        <a:latin typeface="Cambria Math" panose="02040503050406030204" pitchFamily="18" charset="0"/>
                      </a:rPr>
                      <m:t>]</m:t>
                    </m:r>
                  </m:oMath>
                </a14:m>
                <a:r>
                  <a:rPr lang="en-US" sz="2000" dirty="0"/>
                  <a:t>)</a:t>
                </a:r>
              </a:p>
            </p:txBody>
          </p:sp>
        </mc:Choice>
        <mc:Fallback xmlns="">
          <p:sp>
            <p:nvSpPr>
              <p:cNvPr id="20" name="TextBox 19">
                <a:extLst>
                  <a:ext uri="{FF2B5EF4-FFF2-40B4-BE49-F238E27FC236}">
                    <a16:creationId xmlns:a16="http://schemas.microsoft.com/office/drawing/2014/main" id="{85DFA2B2-F991-7645-88D4-223896B89F4F}"/>
                  </a:ext>
                </a:extLst>
              </p:cNvPr>
              <p:cNvSpPr txBox="1">
                <a:spLocks noRot="1" noChangeAspect="1" noMove="1" noResize="1" noEditPoints="1" noAdjustHandles="1" noChangeArrowheads="1" noChangeShapeType="1" noTextEdit="1"/>
              </p:cNvSpPr>
              <p:nvPr/>
            </p:nvSpPr>
            <p:spPr>
              <a:xfrm>
                <a:off x="6564175" y="1793513"/>
                <a:ext cx="3828357" cy="459228"/>
              </a:xfrm>
              <a:prstGeom prst="rect">
                <a:avLst/>
              </a:prstGeom>
              <a:blipFill>
                <a:blip r:embed="rId12"/>
                <a:stretch>
                  <a:fillRect t="-127027" r="-1320" b="-194595"/>
                </a:stretch>
              </a:blipFill>
            </p:spPr>
            <p:txBody>
              <a:bodyPr/>
              <a:lstStyle/>
              <a:p>
                <a:r>
                  <a:rPr lang="en-US">
                    <a:noFill/>
                  </a:rPr>
                  <a:t> </a:t>
                </a:r>
              </a:p>
            </p:txBody>
          </p:sp>
        </mc:Fallback>
      </mc:AlternateContent>
      <p:pic>
        <p:nvPicPr>
          <p:cNvPr id="27" name="Audio 26">
            <a:hlinkClick r:id="" action="ppaction://media"/>
            <a:extLst>
              <a:ext uri="{FF2B5EF4-FFF2-40B4-BE49-F238E27FC236}">
                <a16:creationId xmlns:a16="http://schemas.microsoft.com/office/drawing/2014/main" id="{0CD8F91D-B359-A043-B434-A633FE3D3BAD}"/>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0007600" y="7264400"/>
            <a:ext cx="812800" cy="812800"/>
          </a:xfrm>
          <a:prstGeom prst="rect">
            <a:avLst/>
          </a:prstGeom>
        </p:spPr>
      </p:pic>
    </p:spTree>
    <p:extLst>
      <p:ext uri="{BB962C8B-B14F-4D97-AF65-F5344CB8AC3E}">
        <p14:creationId xmlns:p14="http://schemas.microsoft.com/office/powerpoint/2010/main" val="2298701227"/>
      </p:ext>
    </p:extLst>
  </p:cSld>
  <p:clrMapOvr>
    <a:masterClrMapping/>
  </p:clrMapOvr>
  <mc:AlternateContent xmlns:mc="http://schemas.openxmlformats.org/markup-compatibility/2006">
    <mc:Choice xmlns:p14="http://schemas.microsoft.com/office/powerpoint/2010/main" Requires="p14">
      <p:transition spd="med" p14:dur="700" advTm="97601">
        <p:fade/>
      </p:transition>
    </mc:Choice>
    <mc:Fallback>
      <p:transition spd="med" advTm="976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23441-1311-1147-8507-604E24D085D9}"/>
              </a:ext>
            </a:extLst>
          </p:cNvPr>
          <p:cNvSpPr>
            <a:spLocks noGrp="1"/>
          </p:cNvSpPr>
          <p:nvPr>
            <p:ph type="title"/>
          </p:nvPr>
        </p:nvSpPr>
        <p:spPr/>
        <p:txBody>
          <a:bodyPr/>
          <a:lstStyle/>
          <a:p>
            <a:r>
              <a:rPr lang="en-US" sz="3200" dirty="0"/>
              <a:t>Construct distributed memory algorithm</a:t>
            </a:r>
          </a:p>
        </p:txBody>
      </p:sp>
      <p:sp>
        <p:nvSpPr>
          <p:cNvPr id="4" name="Text Placeholder 3">
            <a:extLst>
              <a:ext uri="{FF2B5EF4-FFF2-40B4-BE49-F238E27FC236}">
                <a16:creationId xmlns:a16="http://schemas.microsoft.com/office/drawing/2014/main" id="{FD658A66-FC0A-5B47-AF0E-596064BBD87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A3B90A61-A163-0A4B-8503-724933863EBE}"/>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09C390F0-8D0E-3449-935E-8BB6880EA69D}"/>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06FABFC7-96BE-7047-9366-CF45ECEEBADD}"/>
              </a:ext>
            </a:extLst>
          </p:cNvPr>
          <p:cNvSpPr>
            <a:spLocks noGrp="1"/>
          </p:cNvSpPr>
          <p:nvPr>
            <p:ph type="body" sz="quarter" idx="16"/>
          </p:nvPr>
        </p:nvSpPr>
        <p:spPr>
          <a:xfrm>
            <a:off x="5021988" y="7427122"/>
            <a:ext cx="5808600" cy="369888"/>
          </a:xfrm>
        </p:spPr>
        <p:txBody>
          <a:bodyPr/>
          <a:lstStyle/>
          <a:p>
            <a:endParaRPr lang="en-US"/>
          </a:p>
        </p:txBody>
      </p:sp>
      <p:sp>
        <p:nvSpPr>
          <p:cNvPr id="8" name="Cube 7">
            <a:extLst>
              <a:ext uri="{FF2B5EF4-FFF2-40B4-BE49-F238E27FC236}">
                <a16:creationId xmlns:a16="http://schemas.microsoft.com/office/drawing/2014/main" id="{5A0C21F0-D512-FC4E-B52D-7637F2DFB66A}"/>
              </a:ext>
            </a:extLst>
          </p:cNvPr>
          <p:cNvSpPr/>
          <p:nvPr/>
        </p:nvSpPr>
        <p:spPr>
          <a:xfrm>
            <a:off x="6032785" y="2741694"/>
            <a:ext cx="4457215" cy="4342711"/>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521A57FD-DC22-7F49-8F2E-B9EA70AE5B8D}"/>
              </a:ext>
            </a:extLst>
          </p:cNvPr>
          <p:cNvCxnSpPr>
            <a:cxnSpLocks/>
            <a:stCxn id="8" idx="1"/>
            <a:endCxn id="8" idx="3"/>
          </p:cNvCxnSpPr>
          <p:nvPr/>
        </p:nvCxnSpPr>
        <p:spPr>
          <a:xfrm>
            <a:off x="7718554" y="3827372"/>
            <a:ext cx="0" cy="3257033"/>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E1A9A01B-5025-5F4C-92BE-FE2E8E7108FE}"/>
              </a:ext>
            </a:extLst>
          </p:cNvPr>
          <p:cNvCxnSpPr>
            <a:cxnSpLocks/>
            <a:stCxn id="8" idx="0"/>
            <a:endCxn id="8" idx="1"/>
          </p:cNvCxnSpPr>
          <p:nvPr/>
        </p:nvCxnSpPr>
        <p:spPr>
          <a:xfrm flipH="1">
            <a:off x="7718554" y="2741694"/>
            <a:ext cx="1085677" cy="1085678"/>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58135E7F-ABDA-9D46-8616-B9F69C996AD7}"/>
              </a:ext>
            </a:extLst>
          </p:cNvPr>
          <p:cNvCxnSpPr>
            <a:cxnSpLocks/>
            <a:stCxn id="8" idx="4"/>
            <a:endCxn id="8" idx="2"/>
          </p:cNvCxnSpPr>
          <p:nvPr/>
        </p:nvCxnSpPr>
        <p:spPr>
          <a:xfrm flipH="1">
            <a:off x="6032785" y="5455888"/>
            <a:ext cx="3371537"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42A4BF69-E8E6-D94A-9EB8-0729356EF229}"/>
              </a:ext>
            </a:extLst>
          </p:cNvPr>
          <p:cNvCxnSpPr>
            <a:cxnSpLocks/>
            <a:stCxn id="8" idx="5"/>
            <a:endCxn id="8" idx="4"/>
          </p:cNvCxnSpPr>
          <p:nvPr/>
        </p:nvCxnSpPr>
        <p:spPr>
          <a:xfrm flipH="1">
            <a:off x="9404322" y="4370211"/>
            <a:ext cx="1085678" cy="1085677"/>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3FF3592-FD6E-AD40-B353-0A9790CD428D}"/>
              </a:ext>
            </a:extLst>
          </p:cNvPr>
          <p:cNvCxnSpPr>
            <a:cxnSpLocks/>
          </p:cNvCxnSpPr>
          <p:nvPr/>
        </p:nvCxnSpPr>
        <p:spPr>
          <a:xfrm>
            <a:off x="10032758" y="3233049"/>
            <a:ext cx="0" cy="3215252"/>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08A82607-8AC7-7B45-B81A-586DE850929D}"/>
              </a:ext>
            </a:extLst>
          </p:cNvPr>
          <p:cNvCxnSpPr>
            <a:cxnSpLocks/>
          </p:cNvCxnSpPr>
          <p:nvPr/>
        </p:nvCxnSpPr>
        <p:spPr>
          <a:xfrm flipH="1">
            <a:off x="6625032" y="3197535"/>
            <a:ext cx="3407726" cy="0"/>
          </a:xfrm>
          <a:prstGeom prst="line">
            <a:avLst/>
          </a:prstGeom>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41E17FF8-BB3F-EB45-BDC4-16D6CEF49F51}"/>
              </a:ext>
            </a:extLst>
          </p:cNvPr>
          <p:cNvSpPr txBox="1"/>
          <p:nvPr/>
        </p:nvSpPr>
        <p:spPr>
          <a:xfrm>
            <a:off x="7076524" y="7112542"/>
            <a:ext cx="453970" cy="461665"/>
          </a:xfrm>
          <a:prstGeom prst="rect">
            <a:avLst/>
          </a:prstGeom>
          <a:noFill/>
        </p:spPr>
        <p:txBody>
          <a:bodyPr wrap="none" rtlCol="0">
            <a:spAutoFit/>
          </a:bodyPr>
          <a:lstStyle/>
          <a:p>
            <a:r>
              <a:rPr lang="en-US" sz="2400" dirty="0"/>
              <a:t>Ni</a:t>
            </a:r>
            <a:endParaRPr lang="en-US" dirty="0"/>
          </a:p>
        </p:txBody>
      </p:sp>
      <p:sp>
        <p:nvSpPr>
          <p:cNvPr id="16" name="TextBox 15">
            <a:extLst>
              <a:ext uri="{FF2B5EF4-FFF2-40B4-BE49-F238E27FC236}">
                <a16:creationId xmlns:a16="http://schemas.microsoft.com/office/drawing/2014/main" id="{574817C6-72CF-C846-AE99-6CCD5F064611}"/>
              </a:ext>
            </a:extLst>
          </p:cNvPr>
          <p:cNvSpPr txBox="1"/>
          <p:nvPr/>
        </p:nvSpPr>
        <p:spPr>
          <a:xfrm>
            <a:off x="5561247" y="5430580"/>
            <a:ext cx="457176" cy="461665"/>
          </a:xfrm>
          <a:prstGeom prst="rect">
            <a:avLst/>
          </a:prstGeom>
          <a:noFill/>
        </p:spPr>
        <p:txBody>
          <a:bodyPr wrap="none" rtlCol="0">
            <a:spAutoFit/>
          </a:bodyPr>
          <a:lstStyle/>
          <a:p>
            <a:r>
              <a:rPr lang="en-US" sz="2400" dirty="0"/>
              <a:t>Nj</a:t>
            </a:r>
            <a:endParaRPr lang="en-US" dirty="0"/>
          </a:p>
        </p:txBody>
      </p:sp>
      <p:sp>
        <p:nvSpPr>
          <p:cNvPr id="17" name="TextBox 16">
            <a:extLst>
              <a:ext uri="{FF2B5EF4-FFF2-40B4-BE49-F238E27FC236}">
                <a16:creationId xmlns:a16="http://schemas.microsoft.com/office/drawing/2014/main" id="{DA3F2D2B-0CA8-904A-9A4D-A759AA48CED6}"/>
              </a:ext>
            </a:extLst>
          </p:cNvPr>
          <p:cNvSpPr txBox="1"/>
          <p:nvPr/>
        </p:nvSpPr>
        <p:spPr>
          <a:xfrm>
            <a:off x="10003419" y="6423404"/>
            <a:ext cx="522900" cy="461665"/>
          </a:xfrm>
          <a:prstGeom prst="rect">
            <a:avLst/>
          </a:prstGeom>
          <a:noFill/>
        </p:spPr>
        <p:txBody>
          <a:bodyPr wrap="none" rtlCol="0">
            <a:spAutoFit/>
          </a:bodyPr>
          <a:lstStyle/>
          <a:p>
            <a:r>
              <a:rPr lang="en-US" sz="2400" dirty="0" err="1"/>
              <a:t>Nk</a:t>
            </a:r>
            <a:endParaRPr lang="en-US" sz="2400" dirty="0"/>
          </a:p>
        </p:txBody>
      </p:sp>
      <p:sp>
        <p:nvSpPr>
          <p:cNvPr id="147" name="TextBox 146">
            <a:extLst>
              <a:ext uri="{FF2B5EF4-FFF2-40B4-BE49-F238E27FC236}">
                <a16:creationId xmlns:a16="http://schemas.microsoft.com/office/drawing/2014/main" id="{40133DAF-692B-7F4B-9BFE-B7E20D015C24}"/>
              </a:ext>
            </a:extLst>
          </p:cNvPr>
          <p:cNvSpPr txBox="1"/>
          <p:nvPr/>
        </p:nvSpPr>
        <p:spPr>
          <a:xfrm>
            <a:off x="1615156" y="1403596"/>
            <a:ext cx="2502801" cy="535531"/>
          </a:xfrm>
          <a:prstGeom prst="rect">
            <a:avLst/>
          </a:prstGeom>
          <a:noFill/>
        </p:spPr>
        <p:txBody>
          <a:bodyPr wrap="none" rtlCol="0">
            <a:spAutoFit/>
          </a:bodyPr>
          <a:lstStyle/>
          <a:p>
            <a:r>
              <a:rPr lang="en-US" dirty="0"/>
              <a:t>Global memory</a:t>
            </a:r>
          </a:p>
        </p:txBody>
      </p:sp>
      <p:sp>
        <p:nvSpPr>
          <p:cNvPr id="63" name="Cube 62">
            <a:extLst>
              <a:ext uri="{FF2B5EF4-FFF2-40B4-BE49-F238E27FC236}">
                <a16:creationId xmlns:a16="http://schemas.microsoft.com/office/drawing/2014/main" id="{ED59A823-8113-EE42-A5E6-DAB26F73123D}"/>
              </a:ext>
            </a:extLst>
          </p:cNvPr>
          <p:cNvSpPr/>
          <p:nvPr/>
        </p:nvSpPr>
        <p:spPr>
          <a:xfrm>
            <a:off x="828675" y="2807965"/>
            <a:ext cx="4457215" cy="4342711"/>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64" name="Straight Connector 63">
            <a:extLst>
              <a:ext uri="{FF2B5EF4-FFF2-40B4-BE49-F238E27FC236}">
                <a16:creationId xmlns:a16="http://schemas.microsoft.com/office/drawing/2014/main" id="{605EBCF7-4901-F14E-876A-3115F6AF81C6}"/>
              </a:ext>
            </a:extLst>
          </p:cNvPr>
          <p:cNvCxnSpPr>
            <a:cxnSpLocks/>
            <a:stCxn id="63" idx="1"/>
            <a:endCxn id="63" idx="3"/>
          </p:cNvCxnSpPr>
          <p:nvPr/>
        </p:nvCxnSpPr>
        <p:spPr>
          <a:xfrm>
            <a:off x="2514444" y="3893643"/>
            <a:ext cx="0" cy="3257033"/>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2D33EBAB-F1B1-7047-B8E3-0C6AAF94957C}"/>
              </a:ext>
            </a:extLst>
          </p:cNvPr>
          <p:cNvCxnSpPr>
            <a:cxnSpLocks/>
            <a:stCxn id="63" idx="4"/>
            <a:endCxn id="63" idx="2"/>
          </p:cNvCxnSpPr>
          <p:nvPr/>
        </p:nvCxnSpPr>
        <p:spPr>
          <a:xfrm flipH="1">
            <a:off x="828675" y="5522159"/>
            <a:ext cx="3371537" cy="0"/>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413E9E0E-18EA-D749-8201-25E3B73A0C30}"/>
              </a:ext>
            </a:extLst>
          </p:cNvPr>
          <p:cNvCxnSpPr>
            <a:cxnSpLocks/>
            <a:stCxn id="63" idx="5"/>
            <a:endCxn id="63" idx="4"/>
          </p:cNvCxnSpPr>
          <p:nvPr/>
        </p:nvCxnSpPr>
        <p:spPr>
          <a:xfrm flipH="1">
            <a:off x="4200212" y="4436482"/>
            <a:ext cx="1085678" cy="1085677"/>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2ABAFD0D-7687-D845-A771-A533AB9F3870}"/>
              </a:ext>
            </a:extLst>
          </p:cNvPr>
          <p:cNvCxnSpPr>
            <a:cxnSpLocks/>
          </p:cNvCxnSpPr>
          <p:nvPr/>
        </p:nvCxnSpPr>
        <p:spPr>
          <a:xfrm>
            <a:off x="4878396" y="3306141"/>
            <a:ext cx="0" cy="3215252"/>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4F6C1341-A0E1-F74A-A01A-BA845AE1BF6C}"/>
              </a:ext>
            </a:extLst>
          </p:cNvPr>
          <p:cNvCxnSpPr>
            <a:cxnSpLocks/>
          </p:cNvCxnSpPr>
          <p:nvPr/>
        </p:nvCxnSpPr>
        <p:spPr>
          <a:xfrm flipH="1">
            <a:off x="1470670" y="3270627"/>
            <a:ext cx="3407726" cy="0"/>
          </a:xfrm>
          <a:prstGeom prst="line">
            <a:avLst/>
          </a:prstGeom>
        </p:spPr>
        <p:style>
          <a:lnRef idx="2">
            <a:schemeClr val="dk1"/>
          </a:lnRef>
          <a:fillRef idx="0">
            <a:schemeClr val="dk1"/>
          </a:fillRef>
          <a:effectRef idx="1">
            <a:schemeClr val="dk1"/>
          </a:effectRef>
          <a:fontRef idx="minor">
            <a:schemeClr val="tx1"/>
          </a:fontRef>
        </p:style>
      </p:cxnSp>
      <p:sp>
        <p:nvSpPr>
          <p:cNvPr id="73" name="TextBox 72">
            <a:extLst>
              <a:ext uri="{FF2B5EF4-FFF2-40B4-BE49-F238E27FC236}">
                <a16:creationId xmlns:a16="http://schemas.microsoft.com/office/drawing/2014/main" id="{F5105065-378F-CD42-98A8-D8B77FA2C709}"/>
              </a:ext>
            </a:extLst>
          </p:cNvPr>
          <p:cNvSpPr txBox="1"/>
          <p:nvPr/>
        </p:nvSpPr>
        <p:spPr>
          <a:xfrm>
            <a:off x="2232224" y="7175400"/>
            <a:ext cx="453970" cy="461665"/>
          </a:xfrm>
          <a:prstGeom prst="rect">
            <a:avLst/>
          </a:prstGeom>
          <a:noFill/>
        </p:spPr>
        <p:txBody>
          <a:bodyPr wrap="none" rtlCol="0">
            <a:spAutoFit/>
          </a:bodyPr>
          <a:lstStyle/>
          <a:p>
            <a:r>
              <a:rPr lang="en-US" sz="2400" dirty="0"/>
              <a:t>Ni</a:t>
            </a:r>
            <a:endParaRPr lang="en-US" dirty="0"/>
          </a:p>
        </p:txBody>
      </p:sp>
      <p:sp>
        <p:nvSpPr>
          <p:cNvPr id="78" name="TextBox 77">
            <a:extLst>
              <a:ext uri="{FF2B5EF4-FFF2-40B4-BE49-F238E27FC236}">
                <a16:creationId xmlns:a16="http://schemas.microsoft.com/office/drawing/2014/main" id="{302F1C39-D032-4044-9F4D-325D04D43875}"/>
              </a:ext>
            </a:extLst>
          </p:cNvPr>
          <p:cNvSpPr txBox="1"/>
          <p:nvPr/>
        </p:nvSpPr>
        <p:spPr>
          <a:xfrm>
            <a:off x="435987" y="5588278"/>
            <a:ext cx="457176" cy="461665"/>
          </a:xfrm>
          <a:prstGeom prst="rect">
            <a:avLst/>
          </a:prstGeom>
          <a:noFill/>
        </p:spPr>
        <p:txBody>
          <a:bodyPr wrap="none" rtlCol="0">
            <a:spAutoFit/>
          </a:bodyPr>
          <a:lstStyle/>
          <a:p>
            <a:r>
              <a:rPr lang="en-US" sz="2400" dirty="0"/>
              <a:t>Nj</a:t>
            </a:r>
            <a:endParaRPr lang="en-US" dirty="0"/>
          </a:p>
        </p:txBody>
      </p:sp>
      <p:sp>
        <p:nvSpPr>
          <p:cNvPr id="79" name="TextBox 78">
            <a:extLst>
              <a:ext uri="{FF2B5EF4-FFF2-40B4-BE49-F238E27FC236}">
                <a16:creationId xmlns:a16="http://schemas.microsoft.com/office/drawing/2014/main" id="{DC162F39-C622-FE4E-BF7E-A61366FD7BFF}"/>
              </a:ext>
            </a:extLst>
          </p:cNvPr>
          <p:cNvSpPr txBox="1"/>
          <p:nvPr/>
        </p:nvSpPr>
        <p:spPr>
          <a:xfrm>
            <a:off x="4849057" y="6496496"/>
            <a:ext cx="522900" cy="461665"/>
          </a:xfrm>
          <a:prstGeom prst="rect">
            <a:avLst/>
          </a:prstGeom>
          <a:noFill/>
        </p:spPr>
        <p:txBody>
          <a:bodyPr wrap="none" rtlCol="0">
            <a:spAutoFit/>
          </a:bodyPr>
          <a:lstStyle/>
          <a:p>
            <a:r>
              <a:rPr lang="en-US" sz="2400" dirty="0" err="1"/>
              <a:t>Nk</a:t>
            </a:r>
            <a:endParaRPr lang="en-US" sz="2400" dirty="0"/>
          </a:p>
        </p:txBody>
      </p:sp>
      <p:cxnSp>
        <p:nvCxnSpPr>
          <p:cNvPr id="80" name="Straight Connector 79">
            <a:extLst>
              <a:ext uri="{FF2B5EF4-FFF2-40B4-BE49-F238E27FC236}">
                <a16:creationId xmlns:a16="http://schemas.microsoft.com/office/drawing/2014/main" id="{94857CAB-56B9-1645-9952-DDE5C9966680}"/>
              </a:ext>
            </a:extLst>
          </p:cNvPr>
          <p:cNvCxnSpPr>
            <a:cxnSpLocks/>
          </p:cNvCxnSpPr>
          <p:nvPr/>
        </p:nvCxnSpPr>
        <p:spPr>
          <a:xfrm flipH="1">
            <a:off x="2550664" y="2797127"/>
            <a:ext cx="1085677" cy="1085678"/>
          </a:xfrm>
          <a:prstGeom prst="line">
            <a:avLst/>
          </a:prstGeom>
        </p:spPr>
        <p:style>
          <a:lnRef idx="2">
            <a:schemeClr val="dk1"/>
          </a:lnRef>
          <a:fillRef idx="0">
            <a:schemeClr val="dk1"/>
          </a:fillRef>
          <a:effectRef idx="1">
            <a:schemeClr val="dk1"/>
          </a:effectRef>
          <a:fontRef idx="minor">
            <a:schemeClr val="tx1"/>
          </a:fontRef>
        </p:style>
      </p:cxnSp>
      <p:sp>
        <p:nvSpPr>
          <p:cNvPr id="81" name="Rectangle 80">
            <a:extLst>
              <a:ext uri="{FF2B5EF4-FFF2-40B4-BE49-F238E27FC236}">
                <a16:creationId xmlns:a16="http://schemas.microsoft.com/office/drawing/2014/main" id="{FE8D98B5-49C6-144C-8D4F-1F1059140FFD}"/>
              </a:ext>
            </a:extLst>
          </p:cNvPr>
          <p:cNvSpPr/>
          <p:nvPr/>
        </p:nvSpPr>
        <p:spPr>
          <a:xfrm>
            <a:off x="1792647" y="3994085"/>
            <a:ext cx="199391"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B0</a:t>
            </a:r>
          </a:p>
        </p:txBody>
      </p:sp>
      <p:sp>
        <p:nvSpPr>
          <p:cNvPr id="85" name="Rectangle 84">
            <a:extLst>
              <a:ext uri="{FF2B5EF4-FFF2-40B4-BE49-F238E27FC236}">
                <a16:creationId xmlns:a16="http://schemas.microsoft.com/office/drawing/2014/main" id="{3661FCB7-7D96-A849-AA89-0EADA3DB8104}"/>
              </a:ext>
            </a:extLst>
          </p:cNvPr>
          <p:cNvSpPr/>
          <p:nvPr/>
        </p:nvSpPr>
        <p:spPr>
          <a:xfrm>
            <a:off x="2054680" y="3997027"/>
            <a:ext cx="195068"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B1</a:t>
            </a:r>
          </a:p>
        </p:txBody>
      </p:sp>
      <p:sp>
        <p:nvSpPr>
          <p:cNvPr id="86" name="Rectangle 85">
            <a:extLst>
              <a:ext uri="{FF2B5EF4-FFF2-40B4-BE49-F238E27FC236}">
                <a16:creationId xmlns:a16="http://schemas.microsoft.com/office/drawing/2014/main" id="{556273AB-3125-4049-BB75-27DBF0D5CBBE}"/>
              </a:ext>
            </a:extLst>
          </p:cNvPr>
          <p:cNvSpPr/>
          <p:nvPr/>
        </p:nvSpPr>
        <p:spPr>
          <a:xfrm>
            <a:off x="1015298" y="4786227"/>
            <a:ext cx="640673" cy="29452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A0</a:t>
            </a:r>
          </a:p>
        </p:txBody>
      </p:sp>
      <p:sp>
        <p:nvSpPr>
          <p:cNvPr id="87" name="Rectangle 86">
            <a:extLst>
              <a:ext uri="{FF2B5EF4-FFF2-40B4-BE49-F238E27FC236}">
                <a16:creationId xmlns:a16="http://schemas.microsoft.com/office/drawing/2014/main" id="{9C0602C8-90CE-9044-ABEE-815FAC8213EC}"/>
              </a:ext>
            </a:extLst>
          </p:cNvPr>
          <p:cNvSpPr/>
          <p:nvPr/>
        </p:nvSpPr>
        <p:spPr>
          <a:xfrm>
            <a:off x="1021031" y="5154899"/>
            <a:ext cx="640673" cy="29452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A1</a:t>
            </a:r>
          </a:p>
        </p:txBody>
      </p:sp>
      <p:sp>
        <p:nvSpPr>
          <p:cNvPr id="88" name="Rectangle 87">
            <a:extLst>
              <a:ext uri="{FF2B5EF4-FFF2-40B4-BE49-F238E27FC236}">
                <a16:creationId xmlns:a16="http://schemas.microsoft.com/office/drawing/2014/main" id="{34FAFD7C-281B-A241-93B5-1440B450F50F}"/>
              </a:ext>
            </a:extLst>
          </p:cNvPr>
          <p:cNvSpPr/>
          <p:nvPr/>
        </p:nvSpPr>
        <p:spPr>
          <a:xfrm>
            <a:off x="1002306" y="4009362"/>
            <a:ext cx="648595" cy="6834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C0</a:t>
            </a:r>
          </a:p>
        </p:txBody>
      </p:sp>
      <p:sp>
        <p:nvSpPr>
          <p:cNvPr id="92" name="Rectangle 91">
            <a:extLst>
              <a:ext uri="{FF2B5EF4-FFF2-40B4-BE49-F238E27FC236}">
                <a16:creationId xmlns:a16="http://schemas.microsoft.com/office/drawing/2014/main" id="{067B36BB-8CAB-EE4D-A50D-B20E60C062E5}"/>
              </a:ext>
            </a:extLst>
          </p:cNvPr>
          <p:cNvSpPr/>
          <p:nvPr/>
        </p:nvSpPr>
        <p:spPr>
          <a:xfrm>
            <a:off x="3440363" y="3986161"/>
            <a:ext cx="199391"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B0</a:t>
            </a:r>
          </a:p>
        </p:txBody>
      </p:sp>
      <p:sp>
        <p:nvSpPr>
          <p:cNvPr id="93" name="Rectangle 92">
            <a:extLst>
              <a:ext uri="{FF2B5EF4-FFF2-40B4-BE49-F238E27FC236}">
                <a16:creationId xmlns:a16="http://schemas.microsoft.com/office/drawing/2014/main" id="{07C9598F-ADF9-0646-9854-9C65CF44D841}"/>
              </a:ext>
            </a:extLst>
          </p:cNvPr>
          <p:cNvSpPr/>
          <p:nvPr/>
        </p:nvSpPr>
        <p:spPr>
          <a:xfrm>
            <a:off x="3678806" y="3986161"/>
            <a:ext cx="195068"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B1</a:t>
            </a:r>
          </a:p>
        </p:txBody>
      </p:sp>
      <p:sp>
        <p:nvSpPr>
          <p:cNvPr id="94" name="Rectangle 93">
            <a:extLst>
              <a:ext uri="{FF2B5EF4-FFF2-40B4-BE49-F238E27FC236}">
                <a16:creationId xmlns:a16="http://schemas.microsoft.com/office/drawing/2014/main" id="{D66884EF-0E9A-004E-87CA-ACB342A0029D}"/>
              </a:ext>
            </a:extLst>
          </p:cNvPr>
          <p:cNvSpPr/>
          <p:nvPr/>
        </p:nvSpPr>
        <p:spPr>
          <a:xfrm>
            <a:off x="1011393" y="6348907"/>
            <a:ext cx="640673" cy="29452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A0</a:t>
            </a:r>
          </a:p>
        </p:txBody>
      </p:sp>
      <p:sp>
        <p:nvSpPr>
          <p:cNvPr id="95" name="Rectangle 94">
            <a:extLst>
              <a:ext uri="{FF2B5EF4-FFF2-40B4-BE49-F238E27FC236}">
                <a16:creationId xmlns:a16="http://schemas.microsoft.com/office/drawing/2014/main" id="{CA673822-48B4-5E46-B038-B9801D3823F2}"/>
              </a:ext>
            </a:extLst>
          </p:cNvPr>
          <p:cNvSpPr/>
          <p:nvPr/>
        </p:nvSpPr>
        <p:spPr>
          <a:xfrm>
            <a:off x="1017126" y="6717579"/>
            <a:ext cx="640673" cy="29452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A1</a:t>
            </a:r>
          </a:p>
        </p:txBody>
      </p:sp>
      <p:sp>
        <p:nvSpPr>
          <p:cNvPr id="98" name="TextBox 97">
            <a:extLst>
              <a:ext uri="{FF2B5EF4-FFF2-40B4-BE49-F238E27FC236}">
                <a16:creationId xmlns:a16="http://schemas.microsoft.com/office/drawing/2014/main" id="{89A2199B-50C4-FC40-84F2-50742414540C}"/>
              </a:ext>
            </a:extLst>
          </p:cNvPr>
          <p:cNvSpPr txBox="1"/>
          <p:nvPr/>
        </p:nvSpPr>
        <p:spPr>
          <a:xfrm>
            <a:off x="6862399" y="1498800"/>
            <a:ext cx="3209597" cy="535531"/>
          </a:xfrm>
          <a:prstGeom prst="rect">
            <a:avLst/>
          </a:prstGeom>
          <a:noFill/>
        </p:spPr>
        <p:txBody>
          <a:bodyPr wrap="none" rtlCol="0">
            <a:spAutoFit/>
          </a:bodyPr>
          <a:lstStyle/>
          <a:p>
            <a:r>
              <a:rPr lang="en-US" dirty="0"/>
              <a:t>Distributed memory</a:t>
            </a:r>
          </a:p>
        </p:txBody>
      </p:sp>
      <p:sp>
        <p:nvSpPr>
          <p:cNvPr id="99" name="Rectangle 98">
            <a:extLst>
              <a:ext uri="{FF2B5EF4-FFF2-40B4-BE49-F238E27FC236}">
                <a16:creationId xmlns:a16="http://schemas.microsoft.com/office/drawing/2014/main" id="{828C8863-41C6-6246-A0FB-A4378825EC58}"/>
              </a:ext>
            </a:extLst>
          </p:cNvPr>
          <p:cNvSpPr/>
          <p:nvPr/>
        </p:nvSpPr>
        <p:spPr>
          <a:xfrm>
            <a:off x="6096210" y="3950963"/>
            <a:ext cx="861287" cy="6834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100" name="Rectangle 99">
            <a:extLst>
              <a:ext uri="{FF2B5EF4-FFF2-40B4-BE49-F238E27FC236}">
                <a16:creationId xmlns:a16="http://schemas.microsoft.com/office/drawing/2014/main" id="{0E6A9574-D184-544D-8705-2B28DBE1E4BE}"/>
              </a:ext>
            </a:extLst>
          </p:cNvPr>
          <p:cNvSpPr/>
          <p:nvPr/>
        </p:nvSpPr>
        <p:spPr>
          <a:xfrm>
            <a:off x="7183149" y="2409813"/>
            <a:ext cx="861287" cy="6293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101" name="Rectangle 100">
            <a:extLst>
              <a:ext uri="{FF2B5EF4-FFF2-40B4-BE49-F238E27FC236}">
                <a16:creationId xmlns:a16="http://schemas.microsoft.com/office/drawing/2014/main" id="{40C2AAD4-96F2-A148-AD3B-1AB2B6BA73C6}"/>
              </a:ext>
            </a:extLst>
          </p:cNvPr>
          <p:cNvSpPr/>
          <p:nvPr/>
        </p:nvSpPr>
        <p:spPr>
          <a:xfrm>
            <a:off x="6110184" y="4733504"/>
            <a:ext cx="844664" cy="29452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A0</a:t>
            </a:r>
          </a:p>
        </p:txBody>
      </p:sp>
      <p:sp>
        <p:nvSpPr>
          <p:cNvPr id="102" name="Rectangle 101">
            <a:extLst>
              <a:ext uri="{FF2B5EF4-FFF2-40B4-BE49-F238E27FC236}">
                <a16:creationId xmlns:a16="http://schemas.microsoft.com/office/drawing/2014/main" id="{12068BA3-F248-8E4A-A7E0-6372F84E3D97}"/>
              </a:ext>
            </a:extLst>
          </p:cNvPr>
          <p:cNvSpPr/>
          <p:nvPr/>
        </p:nvSpPr>
        <p:spPr>
          <a:xfrm>
            <a:off x="6796842" y="6169896"/>
            <a:ext cx="844664" cy="29452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A1</a:t>
            </a:r>
          </a:p>
        </p:txBody>
      </p:sp>
      <p:sp>
        <p:nvSpPr>
          <p:cNvPr id="103" name="Rectangle 102">
            <a:extLst>
              <a:ext uri="{FF2B5EF4-FFF2-40B4-BE49-F238E27FC236}">
                <a16:creationId xmlns:a16="http://schemas.microsoft.com/office/drawing/2014/main" id="{4D3B3D2C-4D35-5A4A-B585-4101695C7BE4}"/>
              </a:ext>
            </a:extLst>
          </p:cNvPr>
          <p:cNvSpPr/>
          <p:nvPr/>
        </p:nvSpPr>
        <p:spPr>
          <a:xfrm>
            <a:off x="7133192" y="3946256"/>
            <a:ext cx="199391"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B0</a:t>
            </a:r>
          </a:p>
        </p:txBody>
      </p:sp>
      <p:sp>
        <p:nvSpPr>
          <p:cNvPr id="104" name="Rectangle 103">
            <a:extLst>
              <a:ext uri="{FF2B5EF4-FFF2-40B4-BE49-F238E27FC236}">
                <a16:creationId xmlns:a16="http://schemas.microsoft.com/office/drawing/2014/main" id="{E900CFD6-950B-A143-96DC-6AEB21B71A41}"/>
              </a:ext>
            </a:extLst>
          </p:cNvPr>
          <p:cNvSpPr/>
          <p:nvPr/>
        </p:nvSpPr>
        <p:spPr>
          <a:xfrm>
            <a:off x="8594991" y="4667193"/>
            <a:ext cx="195068"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B1</a:t>
            </a:r>
          </a:p>
        </p:txBody>
      </p:sp>
      <p:sp>
        <p:nvSpPr>
          <p:cNvPr id="28" name="Right Arrow 27">
            <a:extLst>
              <a:ext uri="{FF2B5EF4-FFF2-40B4-BE49-F238E27FC236}">
                <a16:creationId xmlns:a16="http://schemas.microsoft.com/office/drawing/2014/main" id="{E816F705-8E62-9546-9B49-A7A40694110F}"/>
              </a:ext>
            </a:extLst>
          </p:cNvPr>
          <p:cNvSpPr/>
          <p:nvPr/>
        </p:nvSpPr>
        <p:spPr>
          <a:xfrm>
            <a:off x="7420066" y="4139863"/>
            <a:ext cx="988499" cy="2867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7" name="Right Arrow 106">
            <a:extLst>
              <a:ext uri="{FF2B5EF4-FFF2-40B4-BE49-F238E27FC236}">
                <a16:creationId xmlns:a16="http://schemas.microsoft.com/office/drawing/2014/main" id="{CD315C11-5CAF-2B41-88C1-71A26CF1F3D2}"/>
              </a:ext>
            </a:extLst>
          </p:cNvPr>
          <p:cNvSpPr/>
          <p:nvPr/>
        </p:nvSpPr>
        <p:spPr>
          <a:xfrm rot="10800000">
            <a:off x="7469857" y="4839055"/>
            <a:ext cx="988499" cy="2867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2" name="Right Arrow 111">
            <a:extLst>
              <a:ext uri="{FF2B5EF4-FFF2-40B4-BE49-F238E27FC236}">
                <a16:creationId xmlns:a16="http://schemas.microsoft.com/office/drawing/2014/main" id="{CDD1414C-5555-B944-B00D-133A4D644C3E}"/>
              </a:ext>
            </a:extLst>
          </p:cNvPr>
          <p:cNvSpPr/>
          <p:nvPr/>
        </p:nvSpPr>
        <p:spPr>
          <a:xfrm rot="16200000">
            <a:off x="6730781" y="5406559"/>
            <a:ext cx="988499" cy="2867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3" name="Right Arrow 112">
            <a:extLst>
              <a:ext uri="{FF2B5EF4-FFF2-40B4-BE49-F238E27FC236}">
                <a16:creationId xmlns:a16="http://schemas.microsoft.com/office/drawing/2014/main" id="{1C3B034C-6BF5-5B4B-B2A5-E9B6FE69C53A}"/>
              </a:ext>
            </a:extLst>
          </p:cNvPr>
          <p:cNvSpPr/>
          <p:nvPr/>
        </p:nvSpPr>
        <p:spPr>
          <a:xfrm rot="5400000">
            <a:off x="5913611" y="5452958"/>
            <a:ext cx="988499" cy="2867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D4692878-00F8-4B42-BBAC-EADAC76B6DE2}"/>
              </a:ext>
            </a:extLst>
          </p:cNvPr>
          <p:cNvSpPr txBox="1"/>
          <p:nvPr/>
        </p:nvSpPr>
        <p:spPr>
          <a:xfrm>
            <a:off x="7726732" y="3870532"/>
            <a:ext cx="1107804" cy="369332"/>
          </a:xfrm>
          <a:prstGeom prst="rect">
            <a:avLst/>
          </a:prstGeom>
          <a:noFill/>
        </p:spPr>
        <p:txBody>
          <a:bodyPr wrap="none" rtlCol="0">
            <a:spAutoFit/>
          </a:bodyPr>
          <a:lstStyle/>
          <a:p>
            <a:r>
              <a:rPr lang="en-US" sz="1800" dirty="0">
                <a:solidFill>
                  <a:srgbClr val="C00000"/>
                </a:solidFill>
              </a:rPr>
              <a:t>broadcast</a:t>
            </a:r>
          </a:p>
        </p:txBody>
      </p:sp>
      <p:sp>
        <p:nvSpPr>
          <p:cNvPr id="121" name="Left-Right Arrow 120">
            <a:extLst>
              <a:ext uri="{FF2B5EF4-FFF2-40B4-BE49-F238E27FC236}">
                <a16:creationId xmlns:a16="http://schemas.microsoft.com/office/drawing/2014/main" id="{1FC274B3-6557-E449-BA90-8AF22934F829}"/>
              </a:ext>
            </a:extLst>
          </p:cNvPr>
          <p:cNvSpPr/>
          <p:nvPr/>
        </p:nvSpPr>
        <p:spPr>
          <a:xfrm rot="18972171">
            <a:off x="6858382" y="3254838"/>
            <a:ext cx="715050" cy="319660"/>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72346FE-A13B-374F-98A7-4492059CFA74}"/>
              </a:ext>
            </a:extLst>
          </p:cNvPr>
          <p:cNvSpPr txBox="1"/>
          <p:nvPr/>
        </p:nvSpPr>
        <p:spPr>
          <a:xfrm>
            <a:off x="5600845" y="7268772"/>
            <a:ext cx="184731" cy="535531"/>
          </a:xfrm>
          <a:prstGeom prst="rect">
            <a:avLst/>
          </a:prstGeom>
          <a:noFill/>
        </p:spPr>
        <p:txBody>
          <a:bodyPr wrap="none" rtlCol="0">
            <a:spAutoFit/>
          </a:bodyPr>
          <a:lstStyle/>
          <a:p>
            <a:endParaRPr lang="en-US" dirty="0"/>
          </a:p>
        </p:txBody>
      </p:sp>
      <p:sp>
        <p:nvSpPr>
          <p:cNvPr id="122" name="TextBox 121">
            <a:extLst>
              <a:ext uri="{FF2B5EF4-FFF2-40B4-BE49-F238E27FC236}">
                <a16:creationId xmlns:a16="http://schemas.microsoft.com/office/drawing/2014/main" id="{000283A5-D2F8-2D41-A8B8-5ECE19906224}"/>
              </a:ext>
            </a:extLst>
          </p:cNvPr>
          <p:cNvSpPr txBox="1"/>
          <p:nvPr/>
        </p:nvSpPr>
        <p:spPr>
          <a:xfrm>
            <a:off x="7320642" y="5661413"/>
            <a:ext cx="1107804" cy="369332"/>
          </a:xfrm>
          <a:prstGeom prst="rect">
            <a:avLst/>
          </a:prstGeom>
          <a:noFill/>
        </p:spPr>
        <p:txBody>
          <a:bodyPr wrap="none" rtlCol="0">
            <a:spAutoFit/>
          </a:bodyPr>
          <a:lstStyle/>
          <a:p>
            <a:r>
              <a:rPr lang="en-US" sz="1800" dirty="0">
                <a:solidFill>
                  <a:srgbClr val="C00000"/>
                </a:solidFill>
              </a:rPr>
              <a:t>broadcast</a:t>
            </a:r>
          </a:p>
        </p:txBody>
      </p:sp>
      <p:sp>
        <p:nvSpPr>
          <p:cNvPr id="123" name="TextBox 122">
            <a:extLst>
              <a:ext uri="{FF2B5EF4-FFF2-40B4-BE49-F238E27FC236}">
                <a16:creationId xmlns:a16="http://schemas.microsoft.com/office/drawing/2014/main" id="{9A560DD2-CE05-AB46-AC22-0F16E4ECDAC2}"/>
              </a:ext>
            </a:extLst>
          </p:cNvPr>
          <p:cNvSpPr txBox="1"/>
          <p:nvPr/>
        </p:nvSpPr>
        <p:spPr>
          <a:xfrm>
            <a:off x="7424949" y="3263913"/>
            <a:ext cx="1120884" cy="369332"/>
          </a:xfrm>
          <a:prstGeom prst="rect">
            <a:avLst/>
          </a:prstGeom>
          <a:noFill/>
        </p:spPr>
        <p:txBody>
          <a:bodyPr wrap="none" rtlCol="0">
            <a:spAutoFit/>
          </a:bodyPr>
          <a:lstStyle/>
          <a:p>
            <a:r>
              <a:rPr lang="en-US" sz="1800" dirty="0">
                <a:solidFill>
                  <a:srgbClr val="C00000"/>
                </a:solidFill>
              </a:rPr>
              <a:t>replicated</a:t>
            </a:r>
          </a:p>
        </p:txBody>
      </p:sp>
      <p:sp>
        <p:nvSpPr>
          <p:cNvPr id="124" name="Rectangle 123">
            <a:extLst>
              <a:ext uri="{FF2B5EF4-FFF2-40B4-BE49-F238E27FC236}">
                <a16:creationId xmlns:a16="http://schemas.microsoft.com/office/drawing/2014/main" id="{9F2FCE2D-7B32-2544-A691-9CFA0B3BEBAD}"/>
              </a:ext>
            </a:extLst>
          </p:cNvPr>
          <p:cNvSpPr/>
          <p:nvPr/>
        </p:nvSpPr>
        <p:spPr>
          <a:xfrm>
            <a:off x="2665432" y="4001724"/>
            <a:ext cx="644008" cy="6834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C2</a:t>
            </a:r>
          </a:p>
        </p:txBody>
      </p:sp>
      <p:sp>
        <p:nvSpPr>
          <p:cNvPr id="142" name="Rectangle 141">
            <a:extLst>
              <a:ext uri="{FF2B5EF4-FFF2-40B4-BE49-F238E27FC236}">
                <a16:creationId xmlns:a16="http://schemas.microsoft.com/office/drawing/2014/main" id="{5B5DF574-76CC-1745-8E92-771047E808E4}"/>
              </a:ext>
            </a:extLst>
          </p:cNvPr>
          <p:cNvSpPr/>
          <p:nvPr/>
        </p:nvSpPr>
        <p:spPr>
          <a:xfrm>
            <a:off x="1805163" y="5591717"/>
            <a:ext cx="199391"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B2</a:t>
            </a:r>
          </a:p>
        </p:txBody>
      </p:sp>
      <p:sp>
        <p:nvSpPr>
          <p:cNvPr id="143" name="Rectangle 142">
            <a:extLst>
              <a:ext uri="{FF2B5EF4-FFF2-40B4-BE49-F238E27FC236}">
                <a16:creationId xmlns:a16="http://schemas.microsoft.com/office/drawing/2014/main" id="{3F3A2F78-8075-BE48-88D4-656C069D2ED5}"/>
              </a:ext>
            </a:extLst>
          </p:cNvPr>
          <p:cNvSpPr/>
          <p:nvPr/>
        </p:nvSpPr>
        <p:spPr>
          <a:xfrm>
            <a:off x="2067196" y="5594659"/>
            <a:ext cx="195068"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B3</a:t>
            </a:r>
          </a:p>
        </p:txBody>
      </p:sp>
      <p:sp>
        <p:nvSpPr>
          <p:cNvPr id="144" name="Rectangle 143">
            <a:extLst>
              <a:ext uri="{FF2B5EF4-FFF2-40B4-BE49-F238E27FC236}">
                <a16:creationId xmlns:a16="http://schemas.microsoft.com/office/drawing/2014/main" id="{9ADDCA11-DFFA-1E4B-93AF-8B5EEA113DDA}"/>
              </a:ext>
            </a:extLst>
          </p:cNvPr>
          <p:cNvSpPr/>
          <p:nvPr/>
        </p:nvSpPr>
        <p:spPr>
          <a:xfrm>
            <a:off x="1014822" y="5606994"/>
            <a:ext cx="648595" cy="6834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C1</a:t>
            </a:r>
          </a:p>
        </p:txBody>
      </p:sp>
      <p:sp>
        <p:nvSpPr>
          <p:cNvPr id="145" name="Rectangle 144">
            <a:extLst>
              <a:ext uri="{FF2B5EF4-FFF2-40B4-BE49-F238E27FC236}">
                <a16:creationId xmlns:a16="http://schemas.microsoft.com/office/drawing/2014/main" id="{2BF9A044-E363-9344-9671-B3400C306ED6}"/>
              </a:ext>
            </a:extLst>
          </p:cNvPr>
          <p:cNvSpPr/>
          <p:nvPr/>
        </p:nvSpPr>
        <p:spPr>
          <a:xfrm>
            <a:off x="3452879" y="5583793"/>
            <a:ext cx="199391"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B2</a:t>
            </a:r>
          </a:p>
        </p:txBody>
      </p:sp>
      <p:sp>
        <p:nvSpPr>
          <p:cNvPr id="148" name="Rectangle 147">
            <a:extLst>
              <a:ext uri="{FF2B5EF4-FFF2-40B4-BE49-F238E27FC236}">
                <a16:creationId xmlns:a16="http://schemas.microsoft.com/office/drawing/2014/main" id="{491D00C2-C935-CA4B-8D63-3D896ECC1AA9}"/>
              </a:ext>
            </a:extLst>
          </p:cNvPr>
          <p:cNvSpPr/>
          <p:nvPr/>
        </p:nvSpPr>
        <p:spPr>
          <a:xfrm>
            <a:off x="3691322" y="5583793"/>
            <a:ext cx="195068"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B3</a:t>
            </a:r>
          </a:p>
        </p:txBody>
      </p:sp>
      <p:sp>
        <p:nvSpPr>
          <p:cNvPr id="149" name="Rectangle 148">
            <a:extLst>
              <a:ext uri="{FF2B5EF4-FFF2-40B4-BE49-F238E27FC236}">
                <a16:creationId xmlns:a16="http://schemas.microsoft.com/office/drawing/2014/main" id="{E12B3AFE-6FD9-034C-90FE-27E9C7481028}"/>
              </a:ext>
            </a:extLst>
          </p:cNvPr>
          <p:cNvSpPr/>
          <p:nvPr/>
        </p:nvSpPr>
        <p:spPr>
          <a:xfrm>
            <a:off x="2677948" y="5599356"/>
            <a:ext cx="644008" cy="6834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C3</a:t>
            </a:r>
          </a:p>
        </p:txBody>
      </p:sp>
      <p:sp>
        <p:nvSpPr>
          <p:cNvPr id="150" name="Rectangle 149">
            <a:extLst>
              <a:ext uri="{FF2B5EF4-FFF2-40B4-BE49-F238E27FC236}">
                <a16:creationId xmlns:a16="http://schemas.microsoft.com/office/drawing/2014/main" id="{834D8310-1E1F-8647-9323-CA83A01A7379}"/>
              </a:ext>
            </a:extLst>
          </p:cNvPr>
          <p:cNvSpPr/>
          <p:nvPr/>
        </p:nvSpPr>
        <p:spPr>
          <a:xfrm>
            <a:off x="2651839" y="4801078"/>
            <a:ext cx="640673" cy="29452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A2</a:t>
            </a:r>
          </a:p>
        </p:txBody>
      </p:sp>
      <p:sp>
        <p:nvSpPr>
          <p:cNvPr id="151" name="Rectangle 150">
            <a:extLst>
              <a:ext uri="{FF2B5EF4-FFF2-40B4-BE49-F238E27FC236}">
                <a16:creationId xmlns:a16="http://schemas.microsoft.com/office/drawing/2014/main" id="{52DCE766-25A6-1740-9EB1-CF722E39369E}"/>
              </a:ext>
            </a:extLst>
          </p:cNvPr>
          <p:cNvSpPr/>
          <p:nvPr/>
        </p:nvSpPr>
        <p:spPr>
          <a:xfrm>
            <a:off x="2657572" y="5169750"/>
            <a:ext cx="640673" cy="29452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A3</a:t>
            </a:r>
          </a:p>
        </p:txBody>
      </p:sp>
      <p:sp>
        <p:nvSpPr>
          <p:cNvPr id="152" name="Rectangle 151">
            <a:extLst>
              <a:ext uri="{FF2B5EF4-FFF2-40B4-BE49-F238E27FC236}">
                <a16:creationId xmlns:a16="http://schemas.microsoft.com/office/drawing/2014/main" id="{20E01915-80BE-9443-B55B-3F6F6B36AA6C}"/>
              </a:ext>
            </a:extLst>
          </p:cNvPr>
          <p:cNvSpPr/>
          <p:nvPr/>
        </p:nvSpPr>
        <p:spPr>
          <a:xfrm>
            <a:off x="2647934" y="6363758"/>
            <a:ext cx="640673" cy="29452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A2</a:t>
            </a:r>
          </a:p>
        </p:txBody>
      </p:sp>
      <p:sp>
        <p:nvSpPr>
          <p:cNvPr id="153" name="Rectangle 152">
            <a:extLst>
              <a:ext uri="{FF2B5EF4-FFF2-40B4-BE49-F238E27FC236}">
                <a16:creationId xmlns:a16="http://schemas.microsoft.com/office/drawing/2014/main" id="{14111043-0F86-FA42-BB41-E90DFCA9DCD9}"/>
              </a:ext>
            </a:extLst>
          </p:cNvPr>
          <p:cNvSpPr/>
          <p:nvPr/>
        </p:nvSpPr>
        <p:spPr>
          <a:xfrm>
            <a:off x="2653667" y="6732430"/>
            <a:ext cx="640673" cy="29452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A3</a:t>
            </a:r>
          </a:p>
        </p:txBody>
      </p:sp>
      <p:sp>
        <p:nvSpPr>
          <p:cNvPr id="154" name="Rectangle 153">
            <a:extLst>
              <a:ext uri="{FF2B5EF4-FFF2-40B4-BE49-F238E27FC236}">
                <a16:creationId xmlns:a16="http://schemas.microsoft.com/office/drawing/2014/main" id="{B2F9BD3E-56E1-9F49-B634-CED47B49D85E}"/>
              </a:ext>
            </a:extLst>
          </p:cNvPr>
          <p:cNvSpPr/>
          <p:nvPr/>
        </p:nvSpPr>
        <p:spPr>
          <a:xfrm>
            <a:off x="2894302" y="2018309"/>
            <a:ext cx="199391"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B4</a:t>
            </a:r>
          </a:p>
        </p:txBody>
      </p:sp>
      <p:sp>
        <p:nvSpPr>
          <p:cNvPr id="155" name="Rectangle 154">
            <a:extLst>
              <a:ext uri="{FF2B5EF4-FFF2-40B4-BE49-F238E27FC236}">
                <a16:creationId xmlns:a16="http://schemas.microsoft.com/office/drawing/2014/main" id="{6FE07622-E5BC-1B4F-A434-5B6173871BCC}"/>
              </a:ext>
            </a:extLst>
          </p:cNvPr>
          <p:cNvSpPr/>
          <p:nvPr/>
        </p:nvSpPr>
        <p:spPr>
          <a:xfrm>
            <a:off x="3156335" y="2021251"/>
            <a:ext cx="195068"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B5</a:t>
            </a:r>
          </a:p>
        </p:txBody>
      </p:sp>
      <p:sp>
        <p:nvSpPr>
          <p:cNvPr id="156" name="Rectangle 155">
            <a:extLst>
              <a:ext uri="{FF2B5EF4-FFF2-40B4-BE49-F238E27FC236}">
                <a16:creationId xmlns:a16="http://schemas.microsoft.com/office/drawing/2014/main" id="{C8CF0B94-83C1-7342-A0D6-04A2B5419A32}"/>
              </a:ext>
            </a:extLst>
          </p:cNvPr>
          <p:cNvSpPr/>
          <p:nvPr/>
        </p:nvSpPr>
        <p:spPr>
          <a:xfrm>
            <a:off x="2116953" y="2810451"/>
            <a:ext cx="640673" cy="29452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A4</a:t>
            </a:r>
          </a:p>
        </p:txBody>
      </p:sp>
      <p:sp>
        <p:nvSpPr>
          <p:cNvPr id="157" name="Rectangle 156">
            <a:extLst>
              <a:ext uri="{FF2B5EF4-FFF2-40B4-BE49-F238E27FC236}">
                <a16:creationId xmlns:a16="http://schemas.microsoft.com/office/drawing/2014/main" id="{AB876E49-2BDF-0E46-8B03-A2D5DAD80F40}"/>
              </a:ext>
            </a:extLst>
          </p:cNvPr>
          <p:cNvSpPr/>
          <p:nvPr/>
        </p:nvSpPr>
        <p:spPr>
          <a:xfrm>
            <a:off x="2122686" y="3179123"/>
            <a:ext cx="640673" cy="29452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A5</a:t>
            </a:r>
          </a:p>
        </p:txBody>
      </p:sp>
      <p:sp>
        <p:nvSpPr>
          <p:cNvPr id="158" name="Rectangle 157">
            <a:extLst>
              <a:ext uri="{FF2B5EF4-FFF2-40B4-BE49-F238E27FC236}">
                <a16:creationId xmlns:a16="http://schemas.microsoft.com/office/drawing/2014/main" id="{631AC7E8-16AE-AB40-A65D-4C261834EFEE}"/>
              </a:ext>
            </a:extLst>
          </p:cNvPr>
          <p:cNvSpPr/>
          <p:nvPr/>
        </p:nvSpPr>
        <p:spPr>
          <a:xfrm>
            <a:off x="2103961" y="2033586"/>
            <a:ext cx="648595" cy="6834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C0</a:t>
            </a:r>
          </a:p>
        </p:txBody>
      </p:sp>
      <p:sp>
        <p:nvSpPr>
          <p:cNvPr id="159" name="Rectangle 158">
            <a:extLst>
              <a:ext uri="{FF2B5EF4-FFF2-40B4-BE49-F238E27FC236}">
                <a16:creationId xmlns:a16="http://schemas.microsoft.com/office/drawing/2014/main" id="{4A79547A-7290-DB4C-A3A4-52A538DA293F}"/>
              </a:ext>
            </a:extLst>
          </p:cNvPr>
          <p:cNvSpPr/>
          <p:nvPr/>
        </p:nvSpPr>
        <p:spPr>
          <a:xfrm>
            <a:off x="4542018" y="2010385"/>
            <a:ext cx="199391"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B4</a:t>
            </a:r>
          </a:p>
        </p:txBody>
      </p:sp>
      <p:sp>
        <p:nvSpPr>
          <p:cNvPr id="160" name="Rectangle 159">
            <a:extLst>
              <a:ext uri="{FF2B5EF4-FFF2-40B4-BE49-F238E27FC236}">
                <a16:creationId xmlns:a16="http://schemas.microsoft.com/office/drawing/2014/main" id="{F2440638-0557-814D-94CA-94069D36AC40}"/>
              </a:ext>
            </a:extLst>
          </p:cNvPr>
          <p:cNvSpPr/>
          <p:nvPr/>
        </p:nvSpPr>
        <p:spPr>
          <a:xfrm>
            <a:off x="4780461" y="2010385"/>
            <a:ext cx="195068"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B5</a:t>
            </a:r>
          </a:p>
        </p:txBody>
      </p:sp>
      <p:sp>
        <p:nvSpPr>
          <p:cNvPr id="161" name="Rectangle 160">
            <a:extLst>
              <a:ext uri="{FF2B5EF4-FFF2-40B4-BE49-F238E27FC236}">
                <a16:creationId xmlns:a16="http://schemas.microsoft.com/office/drawing/2014/main" id="{E78E0E50-6AC9-1643-8E8A-1E51D4688BF2}"/>
              </a:ext>
            </a:extLst>
          </p:cNvPr>
          <p:cNvSpPr/>
          <p:nvPr/>
        </p:nvSpPr>
        <p:spPr>
          <a:xfrm>
            <a:off x="3767087" y="2025948"/>
            <a:ext cx="644008" cy="6834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C2</a:t>
            </a:r>
          </a:p>
        </p:txBody>
      </p:sp>
      <p:sp>
        <p:nvSpPr>
          <p:cNvPr id="162" name="Rectangle 161">
            <a:extLst>
              <a:ext uri="{FF2B5EF4-FFF2-40B4-BE49-F238E27FC236}">
                <a16:creationId xmlns:a16="http://schemas.microsoft.com/office/drawing/2014/main" id="{F1229A00-0C90-B644-8188-1E7EE22183EF}"/>
              </a:ext>
            </a:extLst>
          </p:cNvPr>
          <p:cNvSpPr/>
          <p:nvPr/>
        </p:nvSpPr>
        <p:spPr>
          <a:xfrm>
            <a:off x="3753494" y="2825302"/>
            <a:ext cx="640673" cy="29452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A6</a:t>
            </a:r>
          </a:p>
        </p:txBody>
      </p:sp>
      <p:sp>
        <p:nvSpPr>
          <p:cNvPr id="163" name="Rectangle 162">
            <a:extLst>
              <a:ext uri="{FF2B5EF4-FFF2-40B4-BE49-F238E27FC236}">
                <a16:creationId xmlns:a16="http://schemas.microsoft.com/office/drawing/2014/main" id="{D93B8D90-BD38-CC44-B060-BC2F59C17DA8}"/>
              </a:ext>
            </a:extLst>
          </p:cNvPr>
          <p:cNvSpPr/>
          <p:nvPr/>
        </p:nvSpPr>
        <p:spPr>
          <a:xfrm>
            <a:off x="3759227" y="3193974"/>
            <a:ext cx="640673" cy="29452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A7</a:t>
            </a:r>
          </a:p>
        </p:txBody>
      </p:sp>
      <p:sp>
        <p:nvSpPr>
          <p:cNvPr id="3" name="Left-Right Arrow 2">
            <a:extLst>
              <a:ext uri="{FF2B5EF4-FFF2-40B4-BE49-F238E27FC236}">
                <a16:creationId xmlns:a16="http://schemas.microsoft.com/office/drawing/2014/main" id="{E895BBA1-8332-3145-9C7E-7EBF0B083494}"/>
              </a:ext>
            </a:extLst>
          </p:cNvPr>
          <p:cNvSpPr/>
          <p:nvPr/>
        </p:nvSpPr>
        <p:spPr>
          <a:xfrm rot="8080824">
            <a:off x="566669" y="2973423"/>
            <a:ext cx="1179055" cy="276043"/>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Left-Right Arrow 74">
            <a:extLst>
              <a:ext uri="{FF2B5EF4-FFF2-40B4-BE49-F238E27FC236}">
                <a16:creationId xmlns:a16="http://schemas.microsoft.com/office/drawing/2014/main" id="{DB6D8A68-D279-8F46-9A9F-89AFFC52CB12}"/>
              </a:ext>
            </a:extLst>
          </p:cNvPr>
          <p:cNvSpPr/>
          <p:nvPr/>
        </p:nvSpPr>
        <p:spPr>
          <a:xfrm rot="10800000">
            <a:off x="1937724" y="3568343"/>
            <a:ext cx="1179055" cy="276043"/>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Left-Right Arrow 75">
            <a:extLst>
              <a:ext uri="{FF2B5EF4-FFF2-40B4-BE49-F238E27FC236}">
                <a16:creationId xmlns:a16="http://schemas.microsoft.com/office/drawing/2014/main" id="{21DDCFCE-FB59-DA40-A639-D744DB7379FE}"/>
              </a:ext>
            </a:extLst>
          </p:cNvPr>
          <p:cNvSpPr/>
          <p:nvPr/>
        </p:nvSpPr>
        <p:spPr>
          <a:xfrm rot="16200000">
            <a:off x="3987672" y="5031728"/>
            <a:ext cx="1179055" cy="276043"/>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FFEBC90-61CC-F146-99EE-3058EA20D2E8}"/>
              </a:ext>
            </a:extLst>
          </p:cNvPr>
          <p:cNvSpPr txBox="1"/>
          <p:nvPr/>
        </p:nvSpPr>
        <p:spPr>
          <a:xfrm>
            <a:off x="220821" y="2503184"/>
            <a:ext cx="954107" cy="400110"/>
          </a:xfrm>
          <a:prstGeom prst="rect">
            <a:avLst/>
          </a:prstGeom>
          <a:noFill/>
        </p:spPr>
        <p:txBody>
          <a:bodyPr wrap="none" rtlCol="0">
            <a:spAutoFit/>
          </a:bodyPr>
          <a:lstStyle/>
          <a:p>
            <a:r>
              <a:rPr lang="en-US" sz="2000" dirty="0">
                <a:solidFill>
                  <a:schemeClr val="accent1">
                    <a:lumMod val="75000"/>
                  </a:schemeClr>
                </a:solidFill>
              </a:rPr>
              <a:t>Same C</a:t>
            </a:r>
          </a:p>
        </p:txBody>
      </p:sp>
      <p:sp>
        <p:nvSpPr>
          <p:cNvPr id="82" name="TextBox 81">
            <a:extLst>
              <a:ext uri="{FF2B5EF4-FFF2-40B4-BE49-F238E27FC236}">
                <a16:creationId xmlns:a16="http://schemas.microsoft.com/office/drawing/2014/main" id="{3C432197-E1A9-C246-AADA-E558AB4309DB}"/>
              </a:ext>
            </a:extLst>
          </p:cNvPr>
          <p:cNvSpPr txBox="1"/>
          <p:nvPr/>
        </p:nvSpPr>
        <p:spPr>
          <a:xfrm>
            <a:off x="3171203" y="3500987"/>
            <a:ext cx="957313" cy="400110"/>
          </a:xfrm>
          <a:prstGeom prst="rect">
            <a:avLst/>
          </a:prstGeom>
          <a:noFill/>
        </p:spPr>
        <p:txBody>
          <a:bodyPr wrap="none" rtlCol="0">
            <a:spAutoFit/>
          </a:bodyPr>
          <a:lstStyle/>
          <a:p>
            <a:r>
              <a:rPr lang="en-US" sz="2000" dirty="0">
                <a:solidFill>
                  <a:schemeClr val="accent2">
                    <a:lumMod val="75000"/>
                  </a:schemeClr>
                </a:solidFill>
              </a:rPr>
              <a:t>Same B</a:t>
            </a:r>
          </a:p>
        </p:txBody>
      </p:sp>
      <p:sp>
        <p:nvSpPr>
          <p:cNvPr id="83" name="TextBox 82">
            <a:extLst>
              <a:ext uri="{FF2B5EF4-FFF2-40B4-BE49-F238E27FC236}">
                <a16:creationId xmlns:a16="http://schemas.microsoft.com/office/drawing/2014/main" id="{200B4EFD-3F88-2F4D-8503-D6F5EE2AE220}"/>
              </a:ext>
            </a:extLst>
          </p:cNvPr>
          <p:cNvSpPr txBox="1"/>
          <p:nvPr/>
        </p:nvSpPr>
        <p:spPr>
          <a:xfrm>
            <a:off x="4363104" y="5748659"/>
            <a:ext cx="966931" cy="400110"/>
          </a:xfrm>
          <a:prstGeom prst="rect">
            <a:avLst/>
          </a:prstGeom>
          <a:noFill/>
        </p:spPr>
        <p:txBody>
          <a:bodyPr wrap="none" rtlCol="0">
            <a:spAutoFit/>
          </a:bodyPr>
          <a:lstStyle/>
          <a:p>
            <a:r>
              <a:rPr lang="en-US" sz="2000" dirty="0">
                <a:solidFill>
                  <a:schemeClr val="accent6">
                    <a:lumMod val="75000"/>
                  </a:schemeClr>
                </a:solidFill>
              </a:rPr>
              <a:t>Same A</a:t>
            </a:r>
          </a:p>
        </p:txBody>
      </p:sp>
      <p:pic>
        <p:nvPicPr>
          <p:cNvPr id="26" name="Audio 25">
            <a:hlinkClick r:id="" action="ppaction://media"/>
            <a:extLst>
              <a:ext uri="{FF2B5EF4-FFF2-40B4-BE49-F238E27FC236}">
                <a16:creationId xmlns:a16="http://schemas.microsoft.com/office/drawing/2014/main" id="{9378D8E4-081C-0A4B-95BC-3287CF26003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0007600" y="7264400"/>
            <a:ext cx="812800" cy="812800"/>
          </a:xfrm>
          <a:prstGeom prst="rect">
            <a:avLst/>
          </a:prstGeom>
        </p:spPr>
      </p:pic>
    </p:spTree>
    <p:custDataLst>
      <p:tags r:id="rId1"/>
    </p:custDataLst>
    <p:extLst>
      <p:ext uri="{BB962C8B-B14F-4D97-AF65-F5344CB8AC3E}">
        <p14:creationId xmlns:p14="http://schemas.microsoft.com/office/powerpoint/2010/main" val="76405738"/>
      </p:ext>
    </p:extLst>
  </p:cSld>
  <p:clrMapOvr>
    <a:masterClrMapping/>
  </p:clrMapOvr>
  <mc:AlternateContent xmlns:mc="http://schemas.openxmlformats.org/markup-compatibility/2006">
    <mc:Choice xmlns:p14="http://schemas.microsoft.com/office/powerpoint/2010/main" Requires="p14">
      <p:transition spd="med" p14:dur="700" advTm="104509">
        <p:fade/>
      </p:transition>
    </mc:Choice>
    <mc:Fallback>
      <p:transition spd="med" advTm="1045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0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0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8"/>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0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1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1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22"/>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5" fill="hold" display="0">
                  <p:stCondLst>
                    <p:cond delay="indefinite"/>
                  </p:stCondLst>
                  <p:endCondLst>
                    <p:cond evt="onStopAudio" delay="0">
                      <p:tgtEl>
                        <p:sldTgt/>
                      </p:tgtEl>
                    </p:cond>
                  </p:endCondLst>
                </p:cTn>
                <p:tgtEl>
                  <p:spTgt spid="26"/>
                </p:tgtEl>
              </p:cMediaNode>
            </p:audio>
          </p:childTnLst>
        </p:cTn>
      </p:par>
    </p:tnLst>
    <p:bldLst>
      <p:bldP spid="8" grpId="0" animBg="1"/>
      <p:bldP spid="15" grpId="0"/>
      <p:bldP spid="17" grpId="0"/>
      <p:bldP spid="81" grpId="0" animBg="1"/>
      <p:bldP spid="85" grpId="0" animBg="1"/>
      <p:bldP spid="86" grpId="0" animBg="1"/>
      <p:bldP spid="87" grpId="0" animBg="1"/>
      <p:bldP spid="88" grpId="0" animBg="1"/>
      <p:bldP spid="92" grpId="0" animBg="1"/>
      <p:bldP spid="93" grpId="0" animBg="1"/>
      <p:bldP spid="94" grpId="0" animBg="1"/>
      <p:bldP spid="95" grpId="0" animBg="1"/>
      <p:bldP spid="98" grpId="0"/>
      <p:bldP spid="99" grpId="0" animBg="1"/>
      <p:bldP spid="100" grpId="0" animBg="1"/>
      <p:bldP spid="101" grpId="0" animBg="1"/>
      <p:bldP spid="102" grpId="0" animBg="1"/>
      <p:bldP spid="103" grpId="0" animBg="1"/>
      <p:bldP spid="104" grpId="0" animBg="1"/>
      <p:bldP spid="28" grpId="0" animBg="1"/>
      <p:bldP spid="107" grpId="0" animBg="1"/>
      <p:bldP spid="112" grpId="0" animBg="1"/>
      <p:bldP spid="113" grpId="0" animBg="1"/>
      <p:bldP spid="114" grpId="0"/>
      <p:bldP spid="121" grpId="0" animBg="1"/>
      <p:bldP spid="122" grpId="0"/>
      <p:bldP spid="123" grpId="0"/>
      <p:bldP spid="124" grpId="0" animBg="1"/>
      <p:bldP spid="142" grpId="0" animBg="1"/>
      <p:bldP spid="143" grpId="0" animBg="1"/>
      <p:bldP spid="144" grpId="0" animBg="1"/>
      <p:bldP spid="145"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3" grpId="0" animBg="1"/>
      <p:bldP spid="75" grpId="0" animBg="1"/>
      <p:bldP spid="76" grpId="0" animBg="1"/>
      <p:bldP spid="18" grpId="0"/>
      <p:bldP spid="82" grpId="0"/>
      <p:bldP spid="8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57F5-56A7-C04D-A881-778D85BD137F}"/>
              </a:ext>
            </a:extLst>
          </p:cNvPr>
          <p:cNvSpPr>
            <a:spLocks noGrp="1"/>
          </p:cNvSpPr>
          <p:nvPr>
            <p:ph type="title"/>
          </p:nvPr>
        </p:nvSpPr>
        <p:spPr/>
        <p:txBody>
          <a:bodyPr/>
          <a:lstStyle/>
          <a:p>
            <a:r>
              <a:rPr lang="en-US" dirty="0"/>
              <a:t>Extend to CNNS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990423-1623-8E43-BF8B-81C73158032A}"/>
                  </a:ext>
                </a:extLst>
              </p:cNvPr>
              <p:cNvSpPr>
                <a:spLocks noGrp="1"/>
              </p:cNvSpPr>
              <p:nvPr>
                <p:ph sz="half" idx="1"/>
              </p:nvPr>
            </p:nvSpPr>
            <p:spPr>
              <a:xfrm>
                <a:off x="431800" y="1244600"/>
                <a:ext cx="10198100" cy="6221072"/>
              </a:xfrm>
            </p:spPr>
            <p:txBody>
              <a:bodyPr/>
              <a:lstStyle/>
              <a:p>
                <a:pPr marL="0" indent="0">
                  <a:buNone/>
                </a:pPr>
                <a14:m>
                  <m:oMathPara xmlns:m="http://schemas.openxmlformats.org/officeDocument/2006/math">
                    <m:oMathParaPr>
                      <m:jc m:val="center"/>
                    </m:oMathParaPr>
                    <m:oMath xmlns:m="http://schemas.openxmlformats.org/officeDocument/2006/math">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𝑐𝑜𝑠𝑡</m:t>
                          </m:r>
                          <m:r>
                            <a:rPr lang="en-US" sz="1900" b="0" i="1" smtClean="0">
                              <a:latin typeface="Cambria Math" panose="02040503050406030204" pitchFamily="18" charset="0"/>
                            </a:rPr>
                            <m:t>=</m:t>
                          </m:r>
                          <m:r>
                            <a:rPr lang="en-US" sz="1900" b="0" i="1" smtClean="0">
                              <a:latin typeface="Cambria Math" panose="02040503050406030204" pitchFamily="18" charset="0"/>
                            </a:rPr>
                            <m:t>𝑊</m:t>
                          </m:r>
                        </m:e>
                        <m:sub>
                          <m:r>
                            <a:rPr lang="en-US" sz="1900" b="0" i="1" smtClean="0">
                              <a:latin typeface="Cambria Math" panose="02040503050406030204" pitchFamily="18" charset="0"/>
                            </a:rPr>
                            <m:t>𝑏</m:t>
                          </m:r>
                        </m:sub>
                      </m:sSub>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𝑊</m:t>
                          </m:r>
                        </m:e>
                        <m:sub>
                          <m:r>
                            <a:rPr lang="en-US" sz="1900" b="0" i="1" smtClean="0">
                              <a:latin typeface="Cambria Math" panose="02040503050406030204" pitchFamily="18" charset="0"/>
                            </a:rPr>
                            <m:t>𝑘</m:t>
                          </m:r>
                        </m:sub>
                      </m:sSub>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𝑊</m:t>
                          </m:r>
                        </m:e>
                        <m:sub>
                          <m:r>
                            <a:rPr lang="en-US" sz="1900" b="0" i="1" smtClean="0">
                              <a:latin typeface="Cambria Math" panose="02040503050406030204" pitchFamily="18" charset="0"/>
                            </a:rPr>
                            <m:t>𝑤</m:t>
                          </m:r>
                        </m:sub>
                      </m:sSub>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𝑊</m:t>
                          </m:r>
                        </m:e>
                        <m:sub>
                          <m:r>
                            <a:rPr lang="en-US" sz="1900" b="0" i="1" smtClean="0">
                              <a:latin typeface="Cambria Math" panose="02040503050406030204" pitchFamily="18" charset="0"/>
                            </a:rPr>
                            <m:t>h</m:t>
                          </m:r>
                        </m:sub>
                      </m:sSub>
                      <m:r>
                        <a:rPr lang="en-US" sz="1900" b="0" i="1" smtClean="0">
                          <a:latin typeface="Cambria Math" panose="02040503050406030204" pitchFamily="18" charset="0"/>
                        </a:rPr>
                        <m:t>+</m:t>
                      </m:r>
                      <m:f>
                        <m:fPr>
                          <m:ctrlPr>
                            <a:rPr lang="en-US" sz="1900" b="0" i="1" smtClean="0">
                              <a:latin typeface="Cambria Math" panose="02040503050406030204" pitchFamily="18" charset="0"/>
                            </a:rPr>
                          </m:ctrlPr>
                        </m:fPr>
                        <m:num>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𝑊</m:t>
                              </m:r>
                            </m:e>
                            <m:sub>
                              <m:r>
                                <a:rPr lang="en-US" sz="1900" b="0" i="1" smtClean="0">
                                  <a:latin typeface="Cambria Math" panose="02040503050406030204" pitchFamily="18" charset="0"/>
                                </a:rPr>
                                <m:t>𝑘</m:t>
                              </m:r>
                            </m:sub>
                          </m:sSub>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𝑊</m:t>
                              </m:r>
                            </m:e>
                            <m:sub>
                              <m:r>
                                <a:rPr lang="en-US" sz="1900" b="0" i="1" smtClean="0">
                                  <a:latin typeface="Cambria Math" panose="02040503050406030204" pitchFamily="18" charset="0"/>
                                </a:rPr>
                                <m:t>𝑐</m:t>
                              </m:r>
                            </m:sub>
                          </m:sSub>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𝑁</m:t>
                              </m:r>
                            </m:e>
                            <m:sub>
                              <m:r>
                                <a:rPr lang="en-US" sz="1900" b="0" i="1" smtClean="0">
                                  <a:latin typeface="Cambria Math" panose="02040503050406030204" pitchFamily="18" charset="0"/>
                                </a:rPr>
                                <m:t>𝑟</m:t>
                              </m:r>
                            </m:sub>
                          </m:sSub>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𝑁</m:t>
                              </m:r>
                            </m:e>
                            <m:sub>
                              <m:r>
                                <a:rPr lang="en-US" sz="1900" b="0" i="1" smtClean="0">
                                  <a:latin typeface="Cambria Math" panose="02040503050406030204" pitchFamily="18" charset="0"/>
                                </a:rPr>
                                <m:t>𝑠</m:t>
                              </m:r>
                            </m:sub>
                          </m:sSub>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𝑊</m:t>
                              </m:r>
                            </m:e>
                            <m:sub>
                              <m:r>
                                <a:rPr lang="en-US" sz="1900" b="0" i="1" smtClean="0">
                                  <a:latin typeface="Cambria Math" panose="02040503050406030204" pitchFamily="18" charset="0"/>
                                </a:rPr>
                                <m:t>𝑤</m:t>
                              </m:r>
                            </m:sub>
                          </m:sSub>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𝑊</m:t>
                              </m:r>
                            </m:e>
                            <m:sub>
                              <m:r>
                                <a:rPr lang="en-US" sz="1900" b="0" i="1" smtClean="0">
                                  <a:latin typeface="Cambria Math" panose="02040503050406030204" pitchFamily="18" charset="0"/>
                                </a:rPr>
                                <m:t>h</m:t>
                              </m:r>
                            </m:sub>
                          </m:sSub>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𝑊</m:t>
                              </m:r>
                            </m:e>
                            <m:sub>
                              <m:r>
                                <a:rPr lang="en-US" sz="1900" b="0" i="1" smtClean="0">
                                  <a:latin typeface="Cambria Math" panose="02040503050406030204" pitchFamily="18" charset="0"/>
                                </a:rPr>
                                <m:t>𝑏</m:t>
                              </m:r>
                            </m:sub>
                          </m:sSub>
                        </m:num>
                        <m:den>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𝑇</m:t>
                              </m:r>
                            </m:e>
                            <m:sub>
                              <m:r>
                                <a:rPr lang="en-US" sz="1900" b="0" i="1" smtClean="0">
                                  <a:latin typeface="Cambria Math" panose="02040503050406030204" pitchFamily="18" charset="0"/>
                                </a:rPr>
                                <m:t>𝑤</m:t>
                              </m:r>
                            </m:sub>
                          </m:sSub>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𝑇</m:t>
                              </m:r>
                            </m:e>
                            <m:sub>
                              <m:r>
                                <a:rPr lang="en-US" sz="1900" b="0" i="1" smtClean="0">
                                  <a:latin typeface="Cambria Math" panose="02040503050406030204" pitchFamily="18" charset="0"/>
                                </a:rPr>
                                <m:t>h</m:t>
                              </m:r>
                            </m:sub>
                          </m:sSub>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𝑇</m:t>
                              </m:r>
                            </m:e>
                            <m:sub>
                              <m:r>
                                <a:rPr lang="en-US" sz="1900" b="0" i="1" smtClean="0">
                                  <a:latin typeface="Cambria Math" panose="02040503050406030204" pitchFamily="18" charset="0"/>
                                </a:rPr>
                                <m:t>𝑏</m:t>
                              </m:r>
                            </m:sub>
                          </m:sSub>
                        </m:den>
                      </m:f>
                      <m:r>
                        <a:rPr lang="en-US" sz="1900" b="0" i="1" smtClean="0">
                          <a:latin typeface="Cambria Math" panose="02040503050406030204" pitchFamily="18" charset="0"/>
                        </a:rPr>
                        <m:t>+</m:t>
                      </m:r>
                      <m:f>
                        <m:fPr>
                          <m:ctrlPr>
                            <a:rPr lang="en-US" sz="1900" b="0" i="1" smtClean="0">
                              <a:latin typeface="Cambria Math" panose="02040503050406030204" pitchFamily="18" charset="0"/>
                              <a:ea typeface="Cambria Math" panose="02040503050406030204" pitchFamily="18" charset="0"/>
                            </a:rPr>
                          </m:ctrlPr>
                        </m:fPr>
                        <m:num>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𝑊</m:t>
                              </m:r>
                            </m:e>
                            <m:sub>
                              <m:r>
                                <a:rPr lang="en-US" sz="1900" b="0" i="1" smtClean="0">
                                  <a:latin typeface="Cambria Math" panose="02040503050406030204" pitchFamily="18" charset="0"/>
                                </a:rPr>
                                <m:t>𝑏</m:t>
                              </m:r>
                            </m:sub>
                          </m:sSub>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𝑊</m:t>
                              </m:r>
                            </m:e>
                            <m:sub>
                              <m:r>
                                <a:rPr lang="en-US" sz="1900" b="0" i="1" smtClean="0">
                                  <a:latin typeface="Cambria Math" panose="02040503050406030204" pitchFamily="18" charset="0"/>
                                </a:rPr>
                                <m:t>𝑐</m:t>
                              </m:r>
                            </m:sub>
                          </m:sSub>
                          <m:d>
                            <m:dPr>
                              <m:ctrlPr>
                                <a:rPr lang="en-US" sz="1900" b="0" i="1" smtClean="0">
                                  <a:latin typeface="Cambria Math" panose="02040503050406030204" pitchFamily="18" charset="0"/>
                                </a:rPr>
                              </m:ctrlPr>
                            </m:dPr>
                            <m:e>
                              <m:sSub>
                                <m:sSubPr>
                                  <m:ctrlPr>
                                    <a:rPr lang="en-US" sz="1900" b="0" i="1" smtClean="0">
                                      <a:latin typeface="Cambria Math" panose="02040503050406030204" pitchFamily="18" charset="0"/>
                                      <a:ea typeface="Cambria Math" panose="02040503050406030204" pitchFamily="18" charset="0"/>
                                    </a:rPr>
                                  </m:ctrlPr>
                                </m:sSubPr>
                                <m:e>
                                  <m:r>
                                    <a:rPr lang="en-US" sz="1900" b="0" i="1" smtClean="0">
                                      <a:latin typeface="Cambria Math" panose="02040503050406030204" pitchFamily="18" charset="0"/>
                                      <a:ea typeface="Cambria Math" panose="02040503050406030204" pitchFamily="18" charset="0"/>
                                    </a:rPr>
                                    <m:t>𝜎</m:t>
                                  </m:r>
                                </m:e>
                                <m:sub>
                                  <m:r>
                                    <a:rPr lang="en-US" sz="1900" b="0" i="1" smtClean="0">
                                      <a:latin typeface="Cambria Math" panose="02040503050406030204" pitchFamily="18" charset="0"/>
                                      <a:ea typeface="Cambria Math" panose="02040503050406030204" pitchFamily="18" charset="0"/>
                                    </a:rPr>
                                    <m:t>𝑤</m:t>
                                  </m:r>
                                </m:sub>
                              </m:sSub>
                              <m:sSub>
                                <m:sSubPr>
                                  <m:ctrlPr>
                                    <a:rPr lang="en-US" sz="1900" b="0" i="1" smtClean="0">
                                      <a:latin typeface="Cambria Math" panose="02040503050406030204" pitchFamily="18" charset="0"/>
                                      <a:ea typeface="Cambria Math" panose="02040503050406030204" pitchFamily="18" charset="0"/>
                                    </a:rPr>
                                  </m:ctrlPr>
                                </m:sSubPr>
                                <m:e>
                                  <m:r>
                                    <a:rPr lang="en-US" sz="1900" b="0" i="1" smtClean="0">
                                      <a:latin typeface="Cambria Math" panose="02040503050406030204" pitchFamily="18" charset="0"/>
                                      <a:ea typeface="Cambria Math" panose="02040503050406030204" pitchFamily="18" charset="0"/>
                                    </a:rPr>
                                    <m:t>𝑇</m:t>
                                  </m:r>
                                </m:e>
                                <m:sub>
                                  <m:r>
                                    <a:rPr lang="en-US" sz="1900" b="0" i="1" smtClean="0">
                                      <a:latin typeface="Cambria Math" panose="02040503050406030204" pitchFamily="18" charset="0"/>
                                      <a:ea typeface="Cambria Math" panose="02040503050406030204" pitchFamily="18" charset="0"/>
                                    </a:rPr>
                                    <m:t>𝑊</m:t>
                                  </m:r>
                                </m:sub>
                              </m:sSub>
                              <m:r>
                                <a:rPr lang="en-US" sz="1900" b="0" i="1" smtClean="0">
                                  <a:latin typeface="Cambria Math" panose="02040503050406030204" pitchFamily="18" charset="0"/>
                                  <a:ea typeface="Cambria Math" panose="02040503050406030204" pitchFamily="18" charset="0"/>
                                </a:rPr>
                                <m:t>+</m:t>
                              </m:r>
                              <m:sSub>
                                <m:sSubPr>
                                  <m:ctrlPr>
                                    <a:rPr lang="en-US" sz="1900" b="0" i="1" smtClean="0">
                                      <a:latin typeface="Cambria Math" panose="02040503050406030204" pitchFamily="18" charset="0"/>
                                      <a:ea typeface="Cambria Math" panose="02040503050406030204" pitchFamily="18" charset="0"/>
                                    </a:rPr>
                                  </m:ctrlPr>
                                </m:sSubPr>
                                <m:e>
                                  <m:r>
                                    <a:rPr lang="en-US" sz="1900" b="0" i="1" smtClean="0">
                                      <a:latin typeface="Cambria Math" panose="02040503050406030204" pitchFamily="18" charset="0"/>
                                      <a:ea typeface="Cambria Math" panose="02040503050406030204" pitchFamily="18" charset="0"/>
                                    </a:rPr>
                                    <m:t>𝑁</m:t>
                                  </m:r>
                                </m:e>
                                <m:sub>
                                  <m:r>
                                    <a:rPr lang="en-US" sz="1900" b="0" i="1" smtClean="0">
                                      <a:latin typeface="Cambria Math" panose="02040503050406030204" pitchFamily="18" charset="0"/>
                                      <a:ea typeface="Cambria Math" panose="02040503050406030204" pitchFamily="18" charset="0"/>
                                    </a:rPr>
                                    <m:t>𝑟</m:t>
                                  </m:r>
                                </m:sub>
                              </m:sSub>
                              <m:r>
                                <a:rPr lang="en-US" sz="1900" b="0" i="1" smtClean="0">
                                  <a:latin typeface="Cambria Math" panose="02040503050406030204" pitchFamily="18" charset="0"/>
                                  <a:ea typeface="Cambria Math" panose="02040503050406030204" pitchFamily="18" charset="0"/>
                                </a:rPr>
                                <m:t>−1</m:t>
                              </m:r>
                            </m:e>
                          </m:d>
                          <m:d>
                            <m:dPr>
                              <m:ctrlPr>
                                <a:rPr lang="en-US" sz="1900" b="0" i="1" smtClean="0">
                                  <a:latin typeface="Cambria Math" panose="02040503050406030204" pitchFamily="18" charset="0"/>
                                  <a:ea typeface="Cambria Math" panose="02040503050406030204" pitchFamily="18" charset="0"/>
                                </a:rPr>
                              </m:ctrlPr>
                            </m:dPr>
                            <m:e>
                              <m:sSub>
                                <m:sSubPr>
                                  <m:ctrlPr>
                                    <a:rPr lang="en-US" sz="1900" b="0" i="1" smtClean="0">
                                      <a:latin typeface="Cambria Math" panose="02040503050406030204" pitchFamily="18" charset="0"/>
                                      <a:ea typeface="Cambria Math" panose="02040503050406030204" pitchFamily="18" charset="0"/>
                                    </a:rPr>
                                  </m:ctrlPr>
                                </m:sSubPr>
                                <m:e>
                                  <m:r>
                                    <a:rPr lang="en-US" sz="1900" b="0" i="1" smtClean="0">
                                      <a:latin typeface="Cambria Math" panose="02040503050406030204" pitchFamily="18" charset="0"/>
                                      <a:ea typeface="Cambria Math" panose="02040503050406030204" pitchFamily="18" charset="0"/>
                                    </a:rPr>
                                    <m:t>𝜎</m:t>
                                  </m:r>
                                </m:e>
                                <m:sub>
                                  <m:r>
                                    <a:rPr lang="en-US" sz="1900" b="0" i="1" smtClean="0">
                                      <a:latin typeface="Cambria Math" panose="02040503050406030204" pitchFamily="18" charset="0"/>
                                      <a:ea typeface="Cambria Math" panose="02040503050406030204" pitchFamily="18" charset="0"/>
                                    </a:rPr>
                                    <m:t>h</m:t>
                                  </m:r>
                                </m:sub>
                              </m:sSub>
                              <m:sSub>
                                <m:sSubPr>
                                  <m:ctrlPr>
                                    <a:rPr lang="en-US" sz="1900" b="0" i="1" smtClean="0">
                                      <a:latin typeface="Cambria Math" panose="02040503050406030204" pitchFamily="18" charset="0"/>
                                      <a:ea typeface="Cambria Math" panose="02040503050406030204" pitchFamily="18" charset="0"/>
                                    </a:rPr>
                                  </m:ctrlPr>
                                </m:sSubPr>
                                <m:e>
                                  <m:r>
                                    <a:rPr lang="en-US" sz="1900" b="0" i="1" smtClean="0">
                                      <a:latin typeface="Cambria Math" panose="02040503050406030204" pitchFamily="18" charset="0"/>
                                      <a:ea typeface="Cambria Math" panose="02040503050406030204" pitchFamily="18" charset="0"/>
                                    </a:rPr>
                                    <m:t>𝑇</m:t>
                                  </m:r>
                                </m:e>
                                <m:sub>
                                  <m:r>
                                    <a:rPr lang="en-US" sz="1900" b="0" i="1" smtClean="0">
                                      <a:latin typeface="Cambria Math" panose="02040503050406030204" pitchFamily="18" charset="0"/>
                                      <a:ea typeface="Cambria Math" panose="02040503050406030204" pitchFamily="18" charset="0"/>
                                    </a:rPr>
                                    <m:t>h</m:t>
                                  </m:r>
                                </m:sub>
                              </m:sSub>
                              <m:r>
                                <a:rPr lang="en-US" sz="1900" b="0" i="1" smtClean="0">
                                  <a:latin typeface="Cambria Math" panose="02040503050406030204" pitchFamily="18" charset="0"/>
                                  <a:ea typeface="Cambria Math" panose="02040503050406030204" pitchFamily="18" charset="0"/>
                                </a:rPr>
                                <m:t>+</m:t>
                              </m:r>
                              <m:sSub>
                                <m:sSubPr>
                                  <m:ctrlPr>
                                    <a:rPr lang="en-US" sz="1900" b="0" i="1" smtClean="0">
                                      <a:latin typeface="Cambria Math" panose="02040503050406030204" pitchFamily="18" charset="0"/>
                                      <a:ea typeface="Cambria Math" panose="02040503050406030204" pitchFamily="18" charset="0"/>
                                    </a:rPr>
                                  </m:ctrlPr>
                                </m:sSubPr>
                                <m:e>
                                  <m:r>
                                    <a:rPr lang="en-US" sz="1900" b="0" i="1" smtClean="0">
                                      <a:latin typeface="Cambria Math" panose="02040503050406030204" pitchFamily="18" charset="0"/>
                                      <a:ea typeface="Cambria Math" panose="02040503050406030204" pitchFamily="18" charset="0"/>
                                    </a:rPr>
                                    <m:t>𝑁</m:t>
                                  </m:r>
                                </m:e>
                                <m:sub>
                                  <m:r>
                                    <a:rPr lang="en-US" sz="1900" b="0" i="1" smtClean="0">
                                      <a:latin typeface="Cambria Math" panose="02040503050406030204" pitchFamily="18" charset="0"/>
                                      <a:ea typeface="Cambria Math" panose="02040503050406030204" pitchFamily="18" charset="0"/>
                                    </a:rPr>
                                    <m:t>𝑠</m:t>
                                  </m:r>
                                </m:sub>
                              </m:sSub>
                              <m:r>
                                <a:rPr lang="en-US" sz="1900" b="0" i="1" smtClean="0">
                                  <a:latin typeface="Cambria Math" panose="02040503050406030204" pitchFamily="18" charset="0"/>
                                  <a:ea typeface="Cambria Math" panose="02040503050406030204" pitchFamily="18" charset="0"/>
                                </a:rPr>
                                <m:t>−1</m:t>
                              </m:r>
                            </m:e>
                          </m:d>
                          <m:sSub>
                            <m:sSubPr>
                              <m:ctrlPr>
                                <a:rPr lang="en-US" sz="1900" b="0" i="1" smtClean="0">
                                  <a:latin typeface="Cambria Math" panose="02040503050406030204" pitchFamily="18" charset="0"/>
                                  <a:ea typeface="Cambria Math" panose="02040503050406030204" pitchFamily="18" charset="0"/>
                                </a:rPr>
                              </m:ctrlPr>
                            </m:sSubPr>
                            <m:e>
                              <m:r>
                                <a:rPr lang="en-US" sz="1900" b="0" i="1" smtClean="0">
                                  <a:latin typeface="Cambria Math" panose="02040503050406030204" pitchFamily="18" charset="0"/>
                                  <a:ea typeface="Cambria Math" panose="02040503050406030204" pitchFamily="18" charset="0"/>
                                </a:rPr>
                                <m:t>𝑊</m:t>
                              </m:r>
                            </m:e>
                            <m:sub>
                              <m:r>
                                <a:rPr lang="en-US" sz="1900" b="0" i="1" smtClean="0">
                                  <a:latin typeface="Cambria Math" panose="02040503050406030204" pitchFamily="18" charset="0"/>
                                  <a:ea typeface="Cambria Math" panose="02040503050406030204" pitchFamily="18" charset="0"/>
                                </a:rPr>
                                <m:t>𝑤</m:t>
                              </m:r>
                            </m:sub>
                          </m:sSub>
                          <m:sSub>
                            <m:sSubPr>
                              <m:ctrlPr>
                                <a:rPr lang="en-US" sz="1900" b="0" i="1" smtClean="0">
                                  <a:latin typeface="Cambria Math" panose="02040503050406030204" pitchFamily="18" charset="0"/>
                                  <a:ea typeface="Cambria Math" panose="02040503050406030204" pitchFamily="18" charset="0"/>
                                </a:rPr>
                              </m:ctrlPr>
                            </m:sSubPr>
                            <m:e>
                              <m:r>
                                <a:rPr lang="en-US" sz="1900" b="0" i="1" smtClean="0">
                                  <a:latin typeface="Cambria Math" panose="02040503050406030204" pitchFamily="18" charset="0"/>
                                  <a:ea typeface="Cambria Math" panose="02040503050406030204" pitchFamily="18" charset="0"/>
                                </a:rPr>
                                <m:t>𝑊</m:t>
                              </m:r>
                            </m:e>
                            <m:sub>
                              <m:r>
                                <a:rPr lang="en-US" sz="1900" b="0" i="1" smtClean="0">
                                  <a:latin typeface="Cambria Math" panose="02040503050406030204" pitchFamily="18" charset="0"/>
                                  <a:ea typeface="Cambria Math" panose="02040503050406030204" pitchFamily="18" charset="0"/>
                                </a:rPr>
                                <m:t>h</m:t>
                              </m:r>
                            </m:sub>
                          </m:sSub>
                          <m:sSub>
                            <m:sSubPr>
                              <m:ctrlPr>
                                <a:rPr lang="en-US" sz="1900" b="0" i="1" smtClean="0">
                                  <a:latin typeface="Cambria Math" panose="02040503050406030204" pitchFamily="18" charset="0"/>
                                  <a:ea typeface="Cambria Math" panose="02040503050406030204" pitchFamily="18" charset="0"/>
                                </a:rPr>
                              </m:ctrlPr>
                            </m:sSubPr>
                            <m:e>
                              <m:r>
                                <a:rPr lang="en-US" sz="1900" b="0" i="1" smtClean="0">
                                  <a:latin typeface="Cambria Math" panose="02040503050406030204" pitchFamily="18" charset="0"/>
                                  <a:ea typeface="Cambria Math" panose="02040503050406030204" pitchFamily="18" charset="0"/>
                                </a:rPr>
                                <m:t>𝑊</m:t>
                              </m:r>
                            </m:e>
                            <m:sub>
                              <m:r>
                                <a:rPr lang="en-US" sz="1900" b="0" i="1" smtClean="0">
                                  <a:latin typeface="Cambria Math" panose="02040503050406030204" pitchFamily="18" charset="0"/>
                                  <a:ea typeface="Cambria Math" panose="02040503050406030204" pitchFamily="18" charset="0"/>
                                </a:rPr>
                                <m:t>𝑘</m:t>
                              </m:r>
                            </m:sub>
                          </m:sSub>
                        </m:num>
                        <m:den>
                          <m:sSub>
                            <m:sSubPr>
                              <m:ctrlPr>
                                <a:rPr lang="en-US" sz="1900" b="0" i="1" smtClean="0">
                                  <a:latin typeface="Cambria Math" panose="02040503050406030204" pitchFamily="18" charset="0"/>
                                  <a:ea typeface="Cambria Math" panose="02040503050406030204" pitchFamily="18" charset="0"/>
                                </a:rPr>
                              </m:ctrlPr>
                            </m:sSubPr>
                            <m:e>
                              <m:r>
                                <a:rPr lang="en-US" sz="1900" b="0" i="1" smtClean="0">
                                  <a:latin typeface="Cambria Math" panose="02040503050406030204" pitchFamily="18" charset="0"/>
                                  <a:ea typeface="Cambria Math" panose="02040503050406030204" pitchFamily="18" charset="0"/>
                                </a:rPr>
                                <m:t>𝑇</m:t>
                              </m:r>
                            </m:e>
                            <m:sub>
                              <m:r>
                                <a:rPr lang="en-US" sz="1900" b="0" i="1" smtClean="0">
                                  <a:latin typeface="Cambria Math" panose="02040503050406030204" pitchFamily="18" charset="0"/>
                                  <a:ea typeface="Cambria Math" panose="02040503050406030204" pitchFamily="18" charset="0"/>
                                </a:rPr>
                                <m:t>𝑤</m:t>
                              </m:r>
                            </m:sub>
                          </m:sSub>
                          <m:sSub>
                            <m:sSubPr>
                              <m:ctrlPr>
                                <a:rPr lang="en-US" sz="1900" b="0" i="1" smtClean="0">
                                  <a:latin typeface="Cambria Math" panose="02040503050406030204" pitchFamily="18" charset="0"/>
                                  <a:ea typeface="Cambria Math" panose="02040503050406030204" pitchFamily="18" charset="0"/>
                                </a:rPr>
                              </m:ctrlPr>
                            </m:sSubPr>
                            <m:e>
                              <m:r>
                                <a:rPr lang="en-US" sz="1900" b="0" i="1" smtClean="0">
                                  <a:latin typeface="Cambria Math" panose="02040503050406030204" pitchFamily="18" charset="0"/>
                                  <a:ea typeface="Cambria Math" panose="02040503050406030204" pitchFamily="18" charset="0"/>
                                </a:rPr>
                                <m:t>𝑇</m:t>
                              </m:r>
                            </m:e>
                            <m:sub>
                              <m:r>
                                <a:rPr lang="en-US" sz="1900" b="0" i="1" smtClean="0">
                                  <a:latin typeface="Cambria Math" panose="02040503050406030204" pitchFamily="18" charset="0"/>
                                  <a:ea typeface="Cambria Math" panose="02040503050406030204" pitchFamily="18" charset="0"/>
                                </a:rPr>
                                <m:t>h</m:t>
                              </m:r>
                            </m:sub>
                          </m:sSub>
                          <m:sSub>
                            <m:sSubPr>
                              <m:ctrlPr>
                                <a:rPr lang="en-US" sz="1900" b="0" i="1" smtClean="0">
                                  <a:latin typeface="Cambria Math" panose="02040503050406030204" pitchFamily="18" charset="0"/>
                                  <a:ea typeface="Cambria Math" panose="02040503050406030204" pitchFamily="18" charset="0"/>
                                </a:rPr>
                              </m:ctrlPr>
                            </m:sSubPr>
                            <m:e>
                              <m:r>
                                <a:rPr lang="en-US" sz="1900" b="0" i="1" smtClean="0">
                                  <a:latin typeface="Cambria Math" panose="02040503050406030204" pitchFamily="18" charset="0"/>
                                  <a:ea typeface="Cambria Math" panose="02040503050406030204" pitchFamily="18" charset="0"/>
                                </a:rPr>
                                <m:t>𝑇</m:t>
                              </m:r>
                            </m:e>
                            <m:sub>
                              <m:r>
                                <a:rPr lang="en-US" sz="1900" b="0" i="1" smtClean="0">
                                  <a:latin typeface="Cambria Math" panose="02040503050406030204" pitchFamily="18" charset="0"/>
                                  <a:ea typeface="Cambria Math" panose="02040503050406030204" pitchFamily="18" charset="0"/>
                                </a:rPr>
                                <m:t>𝑘</m:t>
                              </m:r>
                            </m:sub>
                          </m:sSub>
                        </m:den>
                      </m:f>
                    </m:oMath>
                  </m:oMathPara>
                </a14:m>
                <a:endParaRPr lang="en-US" sz="1900"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𝑚𝑒𝑚</m:t>
                      </m:r>
                      <m:r>
                        <a:rPr lang="en-US" sz="2000" b="0" i="1" smtClean="0">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𝑤</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𝑇</m:t>
                              </m:r>
                            </m:e>
                            <m:sub>
                              <m:r>
                                <a:rPr lang="en-US" sz="2000" i="1">
                                  <a:latin typeface="Cambria Math" panose="02040503050406030204" pitchFamily="18" charset="0"/>
                                  <a:ea typeface="Cambria Math" panose="02040503050406030204" pitchFamily="18" charset="0"/>
                                </a:rPr>
                                <m:t>𝑊</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𝑟</m:t>
                              </m:r>
                            </m:sub>
                          </m:sSub>
                          <m:r>
                            <a:rPr lang="en-US" sz="2000" i="1">
                              <a:latin typeface="Cambria Math" panose="02040503050406030204" pitchFamily="18" charset="0"/>
                              <a:ea typeface="Cambria Math" panose="02040503050406030204" pitchFamily="18" charset="0"/>
                            </a:rPr>
                            <m:t>−1</m:t>
                          </m:r>
                        </m:e>
                      </m:d>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h</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𝑇</m:t>
                              </m:r>
                            </m:e>
                            <m:sub>
                              <m:r>
                                <a:rPr lang="en-US" sz="2000" i="1">
                                  <a:latin typeface="Cambria Math" panose="02040503050406030204" pitchFamily="18" charset="0"/>
                                  <a:ea typeface="Cambria Math" panose="02040503050406030204" pitchFamily="18" charset="0"/>
                                </a:rPr>
                                <m:t>h</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𝑠</m:t>
                              </m:r>
                            </m:sub>
                          </m:sSub>
                          <m:r>
                            <a:rPr lang="en-US" sz="2000" i="1">
                              <a:latin typeface="Cambria Math" panose="02040503050406030204" pitchFamily="18" charset="0"/>
                              <a:ea typeface="Cambria Math" panose="02040503050406030204" pitchFamily="18" charset="0"/>
                            </a:rPr>
                            <m:t>−1</m:t>
                          </m:r>
                        </m:e>
                      </m:d>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𝑇</m:t>
                          </m:r>
                        </m:e>
                        <m:sub>
                          <m:r>
                            <a:rPr lang="en-US" sz="2000" b="0" i="1" smtClean="0">
                              <a:latin typeface="Cambria Math" panose="02040503050406030204" pitchFamily="18" charset="0"/>
                              <a:ea typeface="Cambria Math" panose="02040503050406030204" pitchFamily="18" charset="0"/>
                            </a:rPr>
                            <m:t>𝑏</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𝑇</m:t>
                          </m:r>
                        </m:e>
                        <m:sub>
                          <m:r>
                            <a:rPr lang="en-US" sz="2000" b="0" i="1" smtClean="0">
                              <a:latin typeface="Cambria Math" panose="02040503050406030204" pitchFamily="18" charset="0"/>
                              <a:ea typeface="Cambria Math" panose="02040503050406030204" pitchFamily="18" charset="0"/>
                            </a:rPr>
                            <m:t>𝑐</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𝑇</m:t>
                          </m:r>
                        </m:e>
                        <m:sub>
                          <m:r>
                            <a:rPr lang="en-US" sz="2000" b="0" i="1" smtClean="0">
                              <a:latin typeface="Cambria Math" panose="02040503050406030204" pitchFamily="18" charset="0"/>
                              <a:ea typeface="Cambria Math" panose="02040503050406030204" pitchFamily="18" charset="0"/>
                            </a:rPr>
                            <m:t>𝑤</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𝑇</m:t>
                          </m:r>
                        </m:e>
                        <m:sub>
                          <m:r>
                            <a:rPr lang="en-US" sz="2000" b="0" i="1" smtClean="0">
                              <a:latin typeface="Cambria Math" panose="02040503050406030204" pitchFamily="18" charset="0"/>
                              <a:ea typeface="Cambria Math" panose="02040503050406030204" pitchFamily="18" charset="0"/>
                            </a:rPr>
                            <m:t>h</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𝑇</m:t>
                          </m:r>
                        </m:e>
                        <m:sub>
                          <m:r>
                            <a:rPr lang="en-US" sz="2000" b="0" i="1" smtClean="0">
                              <a:latin typeface="Cambria Math" panose="02040503050406030204" pitchFamily="18" charset="0"/>
                              <a:ea typeface="Cambria Math" panose="02040503050406030204" pitchFamily="18" charset="0"/>
                            </a:rPr>
                            <m:t>𝑏</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𝑇</m:t>
                          </m:r>
                        </m:e>
                        <m:sub>
                          <m:r>
                            <a:rPr lang="en-US" sz="2000" b="0" i="1" smtClean="0">
                              <a:latin typeface="Cambria Math" panose="02040503050406030204" pitchFamily="18" charset="0"/>
                              <a:ea typeface="Cambria Math" panose="02040503050406030204" pitchFamily="18" charset="0"/>
                            </a:rPr>
                            <m:t>𝑘</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𝑁</m:t>
                          </m:r>
                        </m:e>
                        <m:sub>
                          <m:r>
                            <a:rPr lang="en-US" sz="2000" b="0" i="1" smtClean="0">
                              <a:latin typeface="Cambria Math" panose="02040503050406030204" pitchFamily="18" charset="0"/>
                              <a:ea typeface="Cambria Math" panose="02040503050406030204" pitchFamily="18" charset="0"/>
                            </a:rPr>
                            <m:t>𝑟</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𝑁</m:t>
                          </m:r>
                        </m:e>
                        <m:sub>
                          <m:r>
                            <a:rPr lang="en-US" sz="2000" b="0" i="1" smtClean="0">
                              <a:latin typeface="Cambria Math" panose="02040503050406030204" pitchFamily="18" charset="0"/>
                              <a:ea typeface="Cambria Math" panose="02040503050406030204" pitchFamily="18" charset="0"/>
                            </a:rPr>
                            <m:t>𝑠</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𝑇</m:t>
                          </m:r>
                        </m:e>
                        <m:sub>
                          <m:r>
                            <a:rPr lang="en-US" sz="2000" b="0" i="1" smtClean="0">
                              <a:latin typeface="Cambria Math" panose="02040503050406030204" pitchFamily="18" charset="0"/>
                              <a:ea typeface="Cambria Math" panose="02040503050406030204" pitchFamily="18" charset="0"/>
                            </a:rPr>
                            <m:t>𝑘</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𝑇</m:t>
                          </m:r>
                        </m:e>
                        <m:sub>
                          <m:r>
                            <a:rPr lang="en-US" sz="2000" b="0" i="1" smtClean="0">
                              <a:latin typeface="Cambria Math" panose="02040503050406030204" pitchFamily="18" charset="0"/>
                              <a:ea typeface="Cambria Math" panose="02040503050406030204" pitchFamily="18" charset="0"/>
                            </a:rPr>
                            <m:t>𝑐</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𝑀</m:t>
                      </m:r>
                    </m:oMath>
                  </m:oMathPara>
                </a14:m>
                <a:endParaRPr lang="en-US" sz="2000" dirty="0"/>
              </a:p>
              <a:p>
                <a:r>
                  <a:rPr lang="en-US" sz="2800" dirty="0"/>
                  <a:t>Invent simplified solvable problem to bound the solution of original problem </a:t>
                </a:r>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𝑐𝑜𝑠</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𝐿</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𝑏</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𝑘</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𝑤</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h</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𝑘</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𝑐</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𝑏</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h</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𝑤</m:t>
                          </m:r>
                        </m:sub>
                      </m:sSub>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𝑟</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𝑏</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h</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𝑤</m:t>
                                  </m:r>
                                </m:sub>
                              </m:sSub>
                            </m:den>
                          </m:f>
                          <m:r>
                            <a:rPr lang="en-US" sz="2000" i="1">
                              <a:latin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𝑊</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h</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𝑇</m:t>
                                  </m:r>
                                </m:e>
                                <m:sub>
                                  <m:r>
                                    <a:rPr lang="en-US" sz="2000" i="1">
                                      <a:latin typeface="Cambria Math" panose="02040503050406030204" pitchFamily="18" charset="0"/>
                                      <a:ea typeface="Cambria Math" panose="02040503050406030204" pitchFamily="18" charset="0"/>
                                    </a:rPr>
                                    <m:t>𝑘</m:t>
                                  </m:r>
                                </m:sub>
                              </m:sSub>
                            </m:den>
                          </m:f>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𝑚𝑒</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𝑚</m:t>
                          </m:r>
                        </m:e>
                        <m:sub>
                          <m:r>
                            <a:rPr lang="en-US" sz="2000" b="0" i="1" smtClean="0">
                              <a:latin typeface="Cambria Math" panose="02040503050406030204" pitchFamily="18" charset="0"/>
                              <a:ea typeface="Cambria Math" panose="02040503050406030204" pitchFamily="18" charset="0"/>
                            </a:rPr>
                            <m:t>𝐿</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𝑇</m:t>
                          </m:r>
                        </m:e>
                        <m:sub>
                          <m:r>
                            <a:rPr lang="en-US" sz="2000" b="0" i="1" smtClean="0">
                              <a:latin typeface="Cambria Math" panose="02040503050406030204" pitchFamily="18" charset="0"/>
                              <a:ea typeface="Cambria Math" panose="02040503050406030204" pitchFamily="18" charset="0"/>
                            </a:rPr>
                            <m:t>𝑏</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𝑇</m:t>
                          </m:r>
                        </m:e>
                        <m:sub>
                          <m:r>
                            <a:rPr lang="en-US" sz="2000" b="0" i="1" smtClean="0">
                              <a:latin typeface="Cambria Math" panose="02040503050406030204" pitchFamily="18" charset="0"/>
                              <a:ea typeface="Cambria Math" panose="02040503050406030204" pitchFamily="18" charset="0"/>
                            </a:rPr>
                            <m:t>h</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𝑇</m:t>
                          </m:r>
                        </m:e>
                        <m:sub>
                          <m:r>
                            <a:rPr lang="en-US" sz="2000" b="0" i="1" smtClean="0">
                              <a:latin typeface="Cambria Math" panose="02040503050406030204" pitchFamily="18" charset="0"/>
                              <a:ea typeface="Cambria Math" panose="02040503050406030204" pitchFamily="18" charset="0"/>
                            </a:rPr>
                            <m:t>𝑤</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𝑇</m:t>
                          </m:r>
                        </m:e>
                        <m:sub>
                          <m:r>
                            <a:rPr lang="en-US" sz="2000" b="0" i="1" smtClean="0">
                              <a:latin typeface="Cambria Math" panose="02040503050406030204" pitchFamily="18" charset="0"/>
                              <a:ea typeface="Cambria Math" panose="02040503050406030204" pitchFamily="18" charset="0"/>
                            </a:rPr>
                            <m:t>𝑘</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𝑀</m:t>
                          </m:r>
                        </m:e>
                        <m:sub>
                          <m:r>
                            <a:rPr lang="en-US" sz="2000" b="0" i="1" smtClean="0">
                              <a:latin typeface="Cambria Math" panose="02040503050406030204" pitchFamily="18" charset="0"/>
                              <a:ea typeface="Cambria Math" panose="02040503050406030204" pitchFamily="18" charset="0"/>
                            </a:rPr>
                            <m:t>𝐿</m:t>
                          </m:r>
                        </m:sub>
                      </m:sSub>
                    </m:oMath>
                  </m:oMathPara>
                </a14:m>
                <a:endParaRPr lang="en-US" sz="2000" dirty="0"/>
              </a:p>
              <a:p>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𝑀</m:t>
                    </m:r>
                    <m:r>
                      <a:rPr lang="en-US" sz="2400" b="0" i="1" smtClean="0">
                        <a:latin typeface="Cambria Math" panose="02040503050406030204" pitchFamily="18" charset="0"/>
                      </a:rPr>
                      <m:t>)</m:t>
                    </m:r>
                  </m:oMath>
                </a14:m>
                <a:r>
                  <a:rPr lang="en-US" sz="2400" dirty="0"/>
                  <a:t> is the optimal tile that make </a:t>
                </a:r>
                <a14:m>
                  <m:oMath xmlns:m="http://schemas.openxmlformats.org/officeDocument/2006/math">
                    <m:r>
                      <a:rPr lang="en-US" sz="2400" b="0" i="1" smtClean="0">
                        <a:latin typeface="Cambria Math" panose="02040503050406030204" pitchFamily="18" charset="0"/>
                      </a:rPr>
                      <m:t>𝑐𝑜𝑠</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𝐿</m:t>
                        </m:r>
                      </m:sub>
                    </m:sSub>
                  </m:oMath>
                </a14:m>
                <a:r>
                  <a:rPr lang="en-US" sz="2400" dirty="0"/>
                  <a:t> optimal for given M</a:t>
                </a:r>
              </a:p>
              <a:p>
                <a:r>
                  <a:rPr lang="en-US" sz="2400" dirty="0"/>
                  <a:t>Lower bound: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𝑀</m:t>
                    </m:r>
                    <m:r>
                      <a:rPr lang="en-US" sz="2400" i="1">
                        <a:latin typeface="Cambria Math" panose="02040503050406030204" pitchFamily="18" charset="0"/>
                      </a:rPr>
                      <m:t>)</m:t>
                    </m:r>
                  </m:oMath>
                </a14:m>
                <a:r>
                  <a:rPr lang="en-US" sz="2400" dirty="0"/>
                  <a:t> </a:t>
                </a:r>
              </a:p>
              <a:p>
                <a:r>
                  <a:rPr lang="en-US" sz="2400" dirty="0"/>
                  <a:t>Upper bound: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𝑇</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𝛿</m:t>
                    </m:r>
                    <m:r>
                      <a:rPr lang="en-US" sz="2400" i="1">
                        <a:latin typeface="Cambria Math" panose="02040503050406030204" pitchFamily="18" charset="0"/>
                      </a:rPr>
                      <m:t>)</m:t>
                    </m:r>
                  </m:oMath>
                </a14:m>
                <a:r>
                  <a:rPr lang="en-US" sz="2400" dirty="0"/>
                  <a:t> , </a:t>
                </a:r>
                <a14:m>
                  <m:oMath xmlns:m="http://schemas.openxmlformats.org/officeDocument/2006/math">
                    <m:r>
                      <a:rPr lang="en-US" sz="2400" b="0" i="1" smtClean="0">
                        <a:latin typeface="Cambria Math" panose="02040503050406030204" pitchFamily="18" charset="0"/>
                      </a:rPr>
                      <m:t>𝑚𝑒𝑚</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𝑇</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𝛿</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𝑀</m:t>
                    </m:r>
                  </m:oMath>
                </a14:m>
                <a:endParaRPr lang="en-US" sz="2400" dirty="0"/>
              </a:p>
              <a:p>
                <a:r>
                  <a:rPr lang="en-US" sz="2400" dirty="0"/>
                  <a:t>Assume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ea typeface="Cambria Math" panose="02040503050406030204" pitchFamily="18" charset="0"/>
                          </a:rPr>
                          <m:t>𝑤</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ea typeface="Cambria Math" panose="02040503050406030204" pitchFamily="18" charset="0"/>
                          </a:rPr>
                          <m:t>h</m:t>
                        </m:r>
                      </m:sub>
                    </m:sSub>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𝑟</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𝑠</m:t>
                        </m:r>
                      </m:sub>
                    </m:sSub>
                  </m:oMath>
                </a14:m>
                <a:r>
                  <a:rPr lang="en-US" sz="2400" dirty="0"/>
                  <a:t>, </a:t>
                </a:r>
              </a:p>
              <a:p>
                <a:pPr marL="0" indent="0">
                  <a:buNone/>
                </a:pPr>
                <a:r>
                  <a:rPr lang="en-US" sz="2400" dirty="0"/>
                  <a:t>	then </a:t>
                </a:r>
                <a14:m>
                  <m:oMath xmlns:m="http://schemas.openxmlformats.org/officeDocument/2006/math">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3</m:t>
                            </m:r>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ea typeface="Cambria Math" panose="02040503050406030204" pitchFamily="18" charset="0"/>
                              </a:rPr>
                              <m:t>𝑤</m:t>
                            </m:r>
                          </m:sub>
                        </m:sSub>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𝑟</m:t>
                        </m:r>
                      </m:sub>
                    </m:sSub>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𝑀</m:t>
                        </m:r>
                      </m:e>
                    </m:rad>
                  </m:oMath>
                </a14:m>
                <a:endParaRPr lang="en-US" sz="2400" dirty="0"/>
              </a:p>
              <a:p>
                <a:endParaRPr lang="en-US" sz="2400" dirty="0"/>
              </a:p>
              <a:p>
                <a:endParaRPr lang="en-US" sz="2400" dirty="0"/>
              </a:p>
            </p:txBody>
          </p:sp>
        </mc:Choice>
        <mc:Fallback xmlns="">
          <p:sp>
            <p:nvSpPr>
              <p:cNvPr id="3" name="Content Placeholder 2">
                <a:extLst>
                  <a:ext uri="{FF2B5EF4-FFF2-40B4-BE49-F238E27FC236}">
                    <a16:creationId xmlns:a16="http://schemas.microsoft.com/office/drawing/2014/main" id="{DA990423-1623-8E43-BF8B-81C73158032A}"/>
                  </a:ext>
                </a:extLst>
              </p:cNvPr>
              <p:cNvSpPr>
                <a:spLocks noGrp="1" noRot="1" noChangeAspect="1" noMove="1" noResize="1" noEditPoints="1" noAdjustHandles="1" noChangeArrowheads="1" noChangeShapeType="1" noTextEdit="1"/>
              </p:cNvSpPr>
              <p:nvPr>
                <p:ph sz="half" idx="1"/>
              </p:nvPr>
            </p:nvSpPr>
            <p:spPr>
              <a:xfrm>
                <a:off x="431800" y="1244600"/>
                <a:ext cx="10198100" cy="6221072"/>
              </a:xfrm>
              <a:blipFill>
                <a:blip r:embed="rId5"/>
                <a:stretch>
                  <a:fillRect l="-1119"/>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2023B579-2E50-9141-B4B7-3D91510D1CC1}"/>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EDCE3562-07F6-6B4A-B365-F47DC1FAC52D}"/>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CC59F06B-7C4C-5B49-B08D-68671A847DB9}"/>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466BF86A-6793-E348-B938-218C1952385B}"/>
              </a:ext>
            </a:extLst>
          </p:cNvPr>
          <p:cNvSpPr>
            <a:spLocks noGrp="1"/>
          </p:cNvSpPr>
          <p:nvPr>
            <p:ph type="body" sz="quarter" idx="16"/>
          </p:nvPr>
        </p:nvSpPr>
        <p:spPr/>
        <p:txBody>
          <a:bodyPr/>
          <a:lstStyle/>
          <a:p>
            <a:endParaRPr lang="en-US"/>
          </a:p>
        </p:txBody>
      </p:sp>
      <p:sp>
        <p:nvSpPr>
          <p:cNvPr id="8" name="Oval 7">
            <a:extLst>
              <a:ext uri="{FF2B5EF4-FFF2-40B4-BE49-F238E27FC236}">
                <a16:creationId xmlns:a16="http://schemas.microsoft.com/office/drawing/2014/main" id="{46213737-C17D-DF4C-8FC9-E0AD01388035}"/>
              </a:ext>
            </a:extLst>
          </p:cNvPr>
          <p:cNvSpPr/>
          <p:nvPr/>
        </p:nvSpPr>
        <p:spPr>
          <a:xfrm>
            <a:off x="5894958" y="5328217"/>
            <a:ext cx="2971800" cy="1831846"/>
          </a:xfrm>
          <a:prstGeom prst="ellips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Oval 8">
            <a:extLst>
              <a:ext uri="{FF2B5EF4-FFF2-40B4-BE49-F238E27FC236}">
                <a16:creationId xmlns:a16="http://schemas.microsoft.com/office/drawing/2014/main" id="{1B12D56A-A59A-964E-ACA1-A7915ADD1262}"/>
              </a:ext>
            </a:extLst>
          </p:cNvPr>
          <p:cNvSpPr/>
          <p:nvPr/>
        </p:nvSpPr>
        <p:spPr>
          <a:xfrm>
            <a:off x="6417150" y="5628190"/>
            <a:ext cx="1544131" cy="774700"/>
          </a:xfrm>
          <a:prstGeom prst="ellipse">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Oval 9">
            <a:extLst>
              <a:ext uri="{FF2B5EF4-FFF2-40B4-BE49-F238E27FC236}">
                <a16:creationId xmlns:a16="http://schemas.microsoft.com/office/drawing/2014/main" id="{62BBDB46-9721-B14D-99E9-365E62F19F7C}"/>
              </a:ext>
            </a:extLst>
          </p:cNvPr>
          <p:cNvSpPr/>
          <p:nvPr/>
        </p:nvSpPr>
        <p:spPr>
          <a:xfrm>
            <a:off x="7961281" y="7048622"/>
            <a:ext cx="100580" cy="1038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F1AF13C-F143-FD4F-AD22-020821648626}"/>
              </a:ext>
            </a:extLst>
          </p:cNvPr>
          <p:cNvSpPr/>
          <p:nvPr/>
        </p:nvSpPr>
        <p:spPr>
          <a:xfrm>
            <a:off x="7427844" y="6302529"/>
            <a:ext cx="127000" cy="12133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11838103-EE73-D342-A555-850855B5C70A}"/>
              </a:ext>
            </a:extLst>
          </p:cNvPr>
          <p:cNvSpPr/>
          <p:nvPr/>
        </p:nvSpPr>
        <p:spPr>
          <a:xfrm rot="14465683">
            <a:off x="7516772" y="6599502"/>
            <a:ext cx="476327" cy="2084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734764D-4962-BC4E-8E5A-59D07F841C3D}"/>
                  </a:ext>
                </a:extLst>
              </p:cNvPr>
              <p:cNvSpPr txBox="1"/>
              <p:nvPr/>
            </p:nvSpPr>
            <p:spPr>
              <a:xfrm>
                <a:off x="7920730" y="7090961"/>
                <a:ext cx="2609240" cy="400110"/>
              </a:xfrm>
              <a:prstGeom prst="rect">
                <a:avLst/>
              </a:prstGeom>
              <a:noFill/>
            </p:spPr>
            <p:txBody>
              <a:bodyPr wrap="none" rtlCol="0">
                <a:spAutoFit/>
              </a:bodyPr>
              <a:lstStyle/>
              <a:p>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𝑇</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𝑀</m:t>
                        </m:r>
                      </m:e>
                    </m:d>
                  </m:oMath>
                </a14:m>
                <a:r>
                  <a:rPr lang="en-US" sz="2000" dirty="0"/>
                  <a:t>, </a:t>
                </a:r>
                <a14:m>
                  <m:oMath xmlns:m="http://schemas.openxmlformats.org/officeDocument/2006/math">
                    <m:r>
                      <a:rPr lang="en-US" sz="2000" i="1">
                        <a:latin typeface="Cambria Math" panose="02040503050406030204" pitchFamily="18" charset="0"/>
                      </a:rPr>
                      <m:t>𝑚𝑒𝑚</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𝑇</m:t>
                            </m:r>
                          </m:e>
                          <m:sup>
                            <m:r>
                              <a:rPr lang="en-US" sz="2000" i="1">
                                <a:latin typeface="Cambria Math" panose="02040503050406030204" pitchFamily="18" charset="0"/>
                              </a:rPr>
                              <m:t>∗</m:t>
                            </m:r>
                          </m:sup>
                        </m:sSup>
                      </m:e>
                    </m:d>
                    <m:r>
                      <a:rPr lang="en-US" sz="2000" b="0" i="1" smtClean="0">
                        <a:latin typeface="Cambria Math" panose="02040503050406030204" pitchFamily="18" charset="0"/>
                      </a:rPr>
                      <m:t>&gt;</m:t>
                    </m:r>
                    <m:r>
                      <a:rPr lang="en-US" sz="2000" i="1">
                        <a:latin typeface="Cambria Math" panose="02040503050406030204" pitchFamily="18" charset="0"/>
                      </a:rPr>
                      <m:t>𝑀</m:t>
                    </m:r>
                  </m:oMath>
                </a14:m>
                <a:endParaRPr lang="en-US" sz="2000" dirty="0"/>
              </a:p>
            </p:txBody>
          </p:sp>
        </mc:Choice>
        <mc:Fallback xmlns="">
          <p:sp>
            <p:nvSpPr>
              <p:cNvPr id="16" name="TextBox 15">
                <a:extLst>
                  <a:ext uri="{FF2B5EF4-FFF2-40B4-BE49-F238E27FC236}">
                    <a16:creationId xmlns:a16="http://schemas.microsoft.com/office/drawing/2014/main" id="{6734764D-4962-BC4E-8E5A-59D07F841C3D}"/>
                  </a:ext>
                </a:extLst>
              </p:cNvPr>
              <p:cNvSpPr txBox="1">
                <a:spLocks noRot="1" noChangeAspect="1" noMove="1" noResize="1" noEditPoints="1" noAdjustHandles="1" noChangeArrowheads="1" noChangeShapeType="1" noTextEdit="1"/>
              </p:cNvSpPr>
              <p:nvPr/>
            </p:nvSpPr>
            <p:spPr>
              <a:xfrm>
                <a:off x="7920730" y="7090961"/>
                <a:ext cx="2609240" cy="400110"/>
              </a:xfrm>
              <a:prstGeom prst="rect">
                <a:avLst/>
              </a:prstGeom>
              <a:blipFill>
                <a:blip r:embed="rId6"/>
                <a:stretch>
                  <a:fillRect t="-9375" b="-28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5FC1F83-8D12-A14D-A050-0CF14A7C12E0}"/>
                  </a:ext>
                </a:extLst>
              </p:cNvPr>
              <p:cNvSpPr txBox="1"/>
              <p:nvPr/>
            </p:nvSpPr>
            <p:spPr>
              <a:xfrm>
                <a:off x="7689249" y="6170093"/>
                <a:ext cx="3121175" cy="707886"/>
              </a:xfrm>
              <a:prstGeom prst="rect">
                <a:avLst/>
              </a:prstGeom>
              <a:noFill/>
            </p:spPr>
            <p:txBody>
              <a:bodyPr wrap="none" rtlCol="0">
                <a:spAutoFit/>
              </a:bodyPr>
              <a:lstStyle/>
              <a:p>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𝑇</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𝑀</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𝛿</m:t>
                        </m:r>
                      </m:e>
                    </m:d>
                  </m:oMath>
                </a14:m>
                <a:r>
                  <a:rPr lang="en-US" sz="2000" dirty="0"/>
                  <a:t>,  </a:t>
                </a:r>
                <a14:m>
                  <m:oMath xmlns:m="http://schemas.openxmlformats.org/officeDocument/2006/math">
                    <m:r>
                      <a:rPr lang="en-US" sz="2000" b="0" i="1" smtClean="0">
                        <a:latin typeface="Cambria Math" panose="02040503050406030204" pitchFamily="18" charset="0"/>
                      </a:rPr>
                      <m:t>𝑚𝑒𝑚</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𝑇</m:t>
                            </m:r>
                          </m:e>
                          <m:sup>
                            <m:r>
                              <a:rPr lang="en-US" sz="2000" b="0" i="1" smtClean="0">
                                <a:latin typeface="Cambria Math" panose="02040503050406030204" pitchFamily="18" charset="0"/>
                              </a:rPr>
                              <m:t>∗</m:t>
                            </m:r>
                          </m:sup>
                        </m:sSup>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𝑀</m:t>
                    </m:r>
                  </m:oMath>
                </a14:m>
                <a:endParaRPr lang="en-US" sz="2000" dirty="0"/>
              </a:p>
              <a:p>
                <a:r>
                  <a:rPr lang="en-US" sz="2000" dirty="0"/>
                  <a:t>   	valid solution</a:t>
                </a:r>
              </a:p>
            </p:txBody>
          </p:sp>
        </mc:Choice>
        <mc:Fallback xmlns="">
          <p:sp>
            <p:nvSpPr>
              <p:cNvPr id="17" name="TextBox 16">
                <a:extLst>
                  <a:ext uri="{FF2B5EF4-FFF2-40B4-BE49-F238E27FC236}">
                    <a16:creationId xmlns:a16="http://schemas.microsoft.com/office/drawing/2014/main" id="{55FC1F83-8D12-A14D-A050-0CF14A7C12E0}"/>
                  </a:ext>
                </a:extLst>
              </p:cNvPr>
              <p:cNvSpPr txBox="1">
                <a:spLocks noRot="1" noChangeAspect="1" noMove="1" noResize="1" noEditPoints="1" noAdjustHandles="1" noChangeArrowheads="1" noChangeShapeType="1" noTextEdit="1"/>
              </p:cNvSpPr>
              <p:nvPr/>
            </p:nvSpPr>
            <p:spPr>
              <a:xfrm>
                <a:off x="7689249" y="6170093"/>
                <a:ext cx="3121175" cy="707886"/>
              </a:xfrm>
              <a:prstGeom prst="rect">
                <a:avLst/>
              </a:prstGeom>
              <a:blipFill>
                <a:blip r:embed="rId7"/>
                <a:stretch>
                  <a:fillRect t="-35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D2891AB-FB31-C04F-9DCF-FE6D993E021B}"/>
                  </a:ext>
                </a:extLst>
              </p:cNvPr>
              <p:cNvSpPr txBox="1"/>
              <p:nvPr/>
            </p:nvSpPr>
            <p:spPr>
              <a:xfrm>
                <a:off x="5589553" y="7350433"/>
                <a:ext cx="2478948" cy="400110"/>
              </a:xfrm>
              <a:prstGeom prst="rect">
                <a:avLst/>
              </a:prstGeom>
              <a:noFill/>
            </p:spPr>
            <p:txBody>
              <a:bodyPr wrap="none" rtlCol="0">
                <a:spAutoFit/>
              </a:bodyPr>
              <a:lstStyle/>
              <a:p>
                <a:r>
                  <a:rPr lang="en-US" sz="2000" dirty="0"/>
                  <a:t>Contour line of </a:t>
                </a:r>
                <a14:m>
                  <m:oMath xmlns:m="http://schemas.openxmlformats.org/officeDocument/2006/math">
                    <m:r>
                      <a:rPr lang="en-US" sz="2000" b="0" i="1" smtClean="0">
                        <a:latin typeface="Cambria Math" panose="02040503050406030204" pitchFamily="18" charset="0"/>
                      </a:rPr>
                      <m:t>𝑚𝑒</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𝐿</m:t>
                        </m:r>
                      </m:sub>
                    </m:sSub>
                  </m:oMath>
                </a14:m>
                <a:endParaRPr lang="en-US" sz="2000" dirty="0"/>
              </a:p>
            </p:txBody>
          </p:sp>
        </mc:Choice>
        <mc:Fallback xmlns="">
          <p:sp>
            <p:nvSpPr>
              <p:cNvPr id="18" name="TextBox 17">
                <a:extLst>
                  <a:ext uri="{FF2B5EF4-FFF2-40B4-BE49-F238E27FC236}">
                    <a16:creationId xmlns:a16="http://schemas.microsoft.com/office/drawing/2014/main" id="{ED2891AB-FB31-C04F-9DCF-FE6D993E021B}"/>
                  </a:ext>
                </a:extLst>
              </p:cNvPr>
              <p:cNvSpPr txBox="1">
                <a:spLocks noRot="1" noChangeAspect="1" noMove="1" noResize="1" noEditPoints="1" noAdjustHandles="1" noChangeArrowheads="1" noChangeShapeType="1" noTextEdit="1"/>
              </p:cNvSpPr>
              <p:nvPr/>
            </p:nvSpPr>
            <p:spPr>
              <a:xfrm>
                <a:off x="5589553" y="7350433"/>
                <a:ext cx="2478948" cy="400110"/>
              </a:xfrm>
              <a:prstGeom prst="rect">
                <a:avLst/>
              </a:prstGeom>
              <a:blipFill>
                <a:blip r:embed="rId8"/>
                <a:stretch>
                  <a:fillRect l="-3061" t="-6061" b="-24242"/>
                </a:stretch>
              </a:blipFill>
            </p:spPr>
            <p:txBody>
              <a:bodyPr/>
              <a:lstStyle/>
              <a:p>
                <a:r>
                  <a:rPr lang="en-US">
                    <a:noFill/>
                  </a:rPr>
                  <a:t> </a:t>
                </a:r>
              </a:p>
            </p:txBody>
          </p:sp>
        </mc:Fallback>
      </mc:AlternateContent>
      <p:pic>
        <p:nvPicPr>
          <p:cNvPr id="22" name="Audio 21">
            <a:hlinkClick r:id="" action="ppaction://media"/>
            <a:extLst>
              <a:ext uri="{FF2B5EF4-FFF2-40B4-BE49-F238E27FC236}">
                <a16:creationId xmlns:a16="http://schemas.microsoft.com/office/drawing/2014/main" id="{3E78EB05-027E-9D40-9AAD-F813789164B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007600" y="7264400"/>
            <a:ext cx="812800" cy="812800"/>
          </a:xfrm>
          <a:prstGeom prst="rect">
            <a:avLst/>
          </a:prstGeom>
        </p:spPr>
      </p:pic>
    </p:spTree>
    <p:extLst>
      <p:ext uri="{BB962C8B-B14F-4D97-AF65-F5344CB8AC3E}">
        <p14:creationId xmlns:p14="http://schemas.microsoft.com/office/powerpoint/2010/main" val="125920541"/>
      </p:ext>
    </p:extLst>
  </p:cSld>
  <p:clrMapOvr>
    <a:masterClrMapping/>
  </p:clrMapOvr>
  <mc:AlternateContent xmlns:mc="http://schemas.openxmlformats.org/markup-compatibility/2006">
    <mc:Choice xmlns:p14="http://schemas.microsoft.com/office/powerpoint/2010/main" Requires="p14">
      <p:transition spd="med" p14:dur="700" advTm="96349">
        <p:fade/>
      </p:transition>
    </mc:Choice>
    <mc:Fallback>
      <p:transition spd="med" advTm="963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EBA9-FF13-3E48-B170-04D969C5D732}"/>
              </a:ext>
            </a:extLst>
          </p:cNvPr>
          <p:cNvSpPr>
            <a:spLocks noGrp="1"/>
          </p:cNvSpPr>
          <p:nvPr>
            <p:ph type="title"/>
          </p:nvPr>
        </p:nvSpPr>
        <p:spPr/>
        <p:txBody>
          <a:bodyPr/>
          <a:lstStyle/>
          <a:p>
            <a:r>
              <a:rPr lang="en-US" dirty="0"/>
              <a:t>CNNs solution summary</a:t>
            </a:r>
          </a:p>
        </p:txBody>
      </p:sp>
      <p:sp>
        <p:nvSpPr>
          <p:cNvPr id="4" name="Text Placeholder 3">
            <a:extLst>
              <a:ext uri="{FF2B5EF4-FFF2-40B4-BE49-F238E27FC236}">
                <a16:creationId xmlns:a16="http://schemas.microsoft.com/office/drawing/2014/main" id="{F9A0772D-57BD-0745-9A05-BB3416BC018E}"/>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E0A6AD3D-0801-C643-A3D8-B17FAE00C232}"/>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DCDD4EDF-447B-5F47-B8AB-42C220424AF0}"/>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E91B5905-32B7-F24D-9C2F-316BC30BB1BE}"/>
              </a:ext>
            </a:extLst>
          </p:cNvPr>
          <p:cNvSpPr>
            <a:spLocks noGrp="1"/>
          </p:cNvSpPr>
          <p:nvPr>
            <p:ph type="body" sz="quarter" idx="16"/>
          </p:nvPr>
        </p:nvSpPr>
        <p:spPr/>
        <p:txBody>
          <a:bodyPr/>
          <a:lstStyle/>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DF8AEC-309A-EB46-97EA-F8F4445DC2D4}"/>
                  </a:ext>
                </a:extLst>
              </p:cNvPr>
              <p:cNvSpPr txBox="1"/>
              <p:nvPr/>
            </p:nvSpPr>
            <p:spPr>
              <a:xfrm>
                <a:off x="3317297" y="2656718"/>
                <a:ext cx="2917402" cy="535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𝑚𝑖𝑛𝑇𝑠</m:t>
                      </m:r>
                      <m:r>
                        <m:rPr>
                          <m:lit/>
                        </m:rPr>
                        <a:rPr lang="en-US" b="0" i="0" smtClean="0">
                          <a:latin typeface="Cambria Math" panose="02040503050406030204" pitchFamily="18" charset="0"/>
                        </a:rPr>
                        <m:t>&lt;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r>
                        <a:rPr lang="en-US" b="0" i="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B3DF8AEC-309A-EB46-97EA-F8F4445DC2D4}"/>
                  </a:ext>
                </a:extLst>
              </p:cNvPr>
              <p:cNvSpPr txBox="1">
                <a:spLocks noRot="1" noChangeAspect="1" noMove="1" noResize="1" noEditPoints="1" noAdjustHandles="1" noChangeArrowheads="1" noChangeShapeType="1" noTextEdit="1"/>
              </p:cNvSpPr>
              <p:nvPr/>
            </p:nvSpPr>
            <p:spPr>
              <a:xfrm>
                <a:off x="3317297" y="2656718"/>
                <a:ext cx="2917402" cy="535531"/>
              </a:xfrm>
              <a:prstGeom prst="rect">
                <a:avLst/>
              </a:prstGeom>
              <a:blipFill>
                <a:blip r:embed="rId4"/>
                <a:stretch>
                  <a:fillRect/>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8462A806-4885-CE45-B57C-B684FA719080}"/>
              </a:ext>
            </a:extLst>
          </p:cNvPr>
          <p:cNvCxnSpPr>
            <a:cxnSpLocks/>
          </p:cNvCxnSpPr>
          <p:nvPr/>
        </p:nvCxnSpPr>
        <p:spPr>
          <a:xfrm flipH="1">
            <a:off x="3492262" y="3245749"/>
            <a:ext cx="884653" cy="954265"/>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457DF903-D2B0-0146-B1A3-64684683C8A3}"/>
              </a:ext>
            </a:extLst>
          </p:cNvPr>
          <p:cNvCxnSpPr>
            <a:cxnSpLocks/>
          </p:cNvCxnSpPr>
          <p:nvPr/>
        </p:nvCxnSpPr>
        <p:spPr>
          <a:xfrm>
            <a:off x="5486400" y="3192249"/>
            <a:ext cx="1270863" cy="797500"/>
          </a:xfrm>
          <a:prstGeom prst="line">
            <a:avLst/>
          </a:prstGeom>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1D6C7D03-94A2-AF4B-BE3A-46471B3CCED7}"/>
              </a:ext>
            </a:extLst>
          </p:cNvPr>
          <p:cNvSpPr txBox="1"/>
          <p:nvPr/>
        </p:nvSpPr>
        <p:spPr>
          <a:xfrm>
            <a:off x="3227577" y="3313204"/>
            <a:ext cx="619080" cy="535531"/>
          </a:xfrm>
          <a:prstGeom prst="rect">
            <a:avLst/>
          </a:prstGeom>
          <a:noFill/>
        </p:spPr>
        <p:txBody>
          <a:bodyPr wrap="none" rtlCol="0">
            <a:spAutoFit/>
          </a:bodyPr>
          <a:lstStyle/>
          <a:p>
            <a:r>
              <a:rPr lang="en-US" dirty="0"/>
              <a:t>No</a:t>
            </a:r>
          </a:p>
        </p:txBody>
      </p:sp>
      <p:sp>
        <p:nvSpPr>
          <p:cNvPr id="12" name="TextBox 11">
            <a:extLst>
              <a:ext uri="{FF2B5EF4-FFF2-40B4-BE49-F238E27FC236}">
                <a16:creationId xmlns:a16="http://schemas.microsoft.com/office/drawing/2014/main" id="{2D395A94-6F0C-BD4F-885D-6E8CCC3D9277}"/>
              </a:ext>
            </a:extLst>
          </p:cNvPr>
          <p:cNvSpPr txBox="1"/>
          <p:nvPr/>
        </p:nvSpPr>
        <p:spPr>
          <a:xfrm>
            <a:off x="6280729" y="3325820"/>
            <a:ext cx="666336" cy="535531"/>
          </a:xfrm>
          <a:prstGeom prst="rect">
            <a:avLst/>
          </a:prstGeom>
          <a:noFill/>
        </p:spPr>
        <p:txBody>
          <a:bodyPr wrap="none" rtlCol="0">
            <a:spAutoFit/>
          </a:bodyPr>
          <a:lstStyle/>
          <a:p>
            <a:r>
              <a:rPr lang="en-US" dirty="0"/>
              <a:t>Yes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8028461-2877-504F-8978-711087FD0854}"/>
                  </a:ext>
                </a:extLst>
              </p:cNvPr>
              <p:cNvSpPr txBox="1"/>
              <p:nvPr/>
            </p:nvSpPr>
            <p:spPr>
              <a:xfrm>
                <a:off x="828675" y="1463749"/>
                <a:ext cx="7415813" cy="1203150"/>
              </a:xfrm>
              <a:prstGeom prst="rect">
                <a:avLst/>
              </a:prstGeom>
              <a:noFill/>
            </p:spPr>
            <p:txBody>
              <a:bodyPr wrap="none" rtlCol="0">
                <a:spAutoFit/>
              </a:bodyPr>
              <a:lstStyle/>
              <a:p>
                <a:r>
                  <a:rPr lang="en-US" dirty="0"/>
                  <a:t>Assume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𝑤</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h</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𝑠</m:t>
                        </m:r>
                      </m:sub>
                    </m:sSub>
                  </m:oMath>
                </a14:m>
                <a:r>
                  <a:rPr lang="en-US" dirty="0"/>
                  <a:t>, then </a:t>
                </a:r>
                <a14:m>
                  <m:oMath xmlns:m="http://schemas.openxmlformats.org/officeDocument/2006/math">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𝑟</m:t>
                        </m:r>
                      </m:sub>
                    </m:sSub>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𝑀</m:t>
                        </m:r>
                      </m:e>
                    </m:rad>
                  </m:oMath>
                </a14:m>
                <a:endParaRPr lang="en-US" dirty="0"/>
              </a:p>
              <a:p>
                <a:r>
                  <a:rPr lang="en-US" dirty="0"/>
                  <a:t>Let </a:t>
                </a:r>
                <a14:m>
                  <m:oMath xmlns:m="http://schemas.openxmlformats.org/officeDocument/2006/math">
                    <m:r>
                      <a:rPr lang="en-US" b="0" i="1" smtClean="0">
                        <a:latin typeface="Cambria Math" panose="02040503050406030204" pitchFamily="18" charset="0"/>
                      </a:rPr>
                      <m:t>𝑚𝑖𝑛𝑇𝑠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𝑃</m:t>
                        </m:r>
                      </m:den>
                    </m:f>
                  </m:oMath>
                </a14:m>
                <a:r>
                  <a:rPr lang="en-US" dirty="0"/>
                  <a:t> min (</a:t>
                </a:r>
                <a:r>
                  <a:rPr lang="en-US" dirty="0" err="1"/>
                  <a:t>sizeof</a:t>
                </a:r>
                <a:r>
                  <a:rPr lang="en-US" dirty="0"/>
                  <a:t> In/Ker/Out)</a:t>
                </a:r>
              </a:p>
            </p:txBody>
          </p:sp>
        </mc:Choice>
        <mc:Fallback xmlns="">
          <p:sp>
            <p:nvSpPr>
              <p:cNvPr id="14" name="TextBox 13">
                <a:extLst>
                  <a:ext uri="{FF2B5EF4-FFF2-40B4-BE49-F238E27FC236}">
                    <a16:creationId xmlns:a16="http://schemas.microsoft.com/office/drawing/2014/main" id="{78028461-2877-504F-8978-711087FD0854}"/>
                  </a:ext>
                </a:extLst>
              </p:cNvPr>
              <p:cNvSpPr txBox="1">
                <a:spLocks noRot="1" noChangeAspect="1" noMove="1" noResize="1" noEditPoints="1" noAdjustHandles="1" noChangeArrowheads="1" noChangeShapeType="1" noTextEdit="1"/>
              </p:cNvSpPr>
              <p:nvPr/>
            </p:nvSpPr>
            <p:spPr>
              <a:xfrm>
                <a:off x="828675" y="1463749"/>
                <a:ext cx="7415813" cy="1203150"/>
              </a:xfrm>
              <a:prstGeom prst="rect">
                <a:avLst/>
              </a:prstGeom>
              <a:blipFill>
                <a:blip r:embed="rId5"/>
                <a:stretch>
                  <a:fillRect l="-1884" t="-3158" b="-7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D36BD9-87A1-7D4E-980A-E2ADC7C9750E}"/>
                  </a:ext>
                </a:extLst>
              </p:cNvPr>
              <p:cNvSpPr txBox="1"/>
              <p:nvPr/>
            </p:nvSpPr>
            <p:spPr>
              <a:xfrm>
                <a:off x="332523" y="3971936"/>
                <a:ext cx="4117464" cy="12246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𝑐</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𝑤</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𝑏</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𝑘</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𝑟</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𝑤</m:t>
                              </m:r>
                            </m:sub>
                          </m:sSub>
                        </m:num>
                        <m:den>
                          <m:r>
                            <a:rPr lang="en-US" sz="2400" i="1">
                              <a:latin typeface="Cambria Math" panose="02040503050406030204" pitchFamily="18" charset="0"/>
                            </a:rPr>
                            <m:t>𝑃</m:t>
                          </m:r>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𝑀</m:t>
                              </m:r>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𝛿</m:t>
                              </m:r>
                            </m:e>
                          </m:rad>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𝑚𝑖𝑛𝑇𝑠</m:t>
                      </m:r>
                    </m:oMath>
                  </m:oMathPara>
                </a14:m>
                <a:endParaRPr lang="en-US" sz="2400" dirty="0"/>
              </a:p>
              <a:p>
                <a:pPr algn="ctr"/>
                <a:r>
                  <a:rPr lang="en-US" sz="2400" dirty="0"/>
                  <a:t>(Analogous to 2D)</a:t>
                </a:r>
              </a:p>
            </p:txBody>
          </p:sp>
        </mc:Choice>
        <mc:Fallback xmlns="">
          <p:sp>
            <p:nvSpPr>
              <p:cNvPr id="17" name="TextBox 16">
                <a:extLst>
                  <a:ext uri="{FF2B5EF4-FFF2-40B4-BE49-F238E27FC236}">
                    <a16:creationId xmlns:a16="http://schemas.microsoft.com/office/drawing/2014/main" id="{60D36BD9-87A1-7D4E-980A-E2ADC7C9750E}"/>
                  </a:ext>
                </a:extLst>
              </p:cNvPr>
              <p:cNvSpPr txBox="1">
                <a:spLocks noRot="1" noChangeAspect="1" noMove="1" noResize="1" noEditPoints="1" noAdjustHandles="1" noChangeArrowheads="1" noChangeShapeType="1" noTextEdit="1"/>
              </p:cNvSpPr>
              <p:nvPr/>
            </p:nvSpPr>
            <p:spPr>
              <a:xfrm>
                <a:off x="332523" y="3971936"/>
                <a:ext cx="4117464" cy="1224631"/>
              </a:xfrm>
              <a:prstGeom prst="rect">
                <a:avLst/>
              </a:prstGeom>
              <a:blipFill>
                <a:blip r:embed="rId6"/>
                <a:stretch>
                  <a:fillRect b="-113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65DC384-DE21-2F43-950C-A515EABA9329}"/>
                  </a:ext>
                </a:extLst>
              </p:cNvPr>
              <p:cNvSpPr txBox="1"/>
              <p:nvPr/>
            </p:nvSpPr>
            <p:spPr>
              <a:xfrm>
                <a:off x="5626417" y="3896128"/>
                <a:ext cx="4550348" cy="996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𝑘</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𝑐</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𝑏</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𝑤</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𝑟</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𝑤</m:t>
                                      </m:r>
                                    </m:sub>
                                  </m:sSub>
                                </m:num>
                                <m:den>
                                  <m:r>
                                    <a:rPr lang="en-US" sz="2400" i="1">
                                      <a:latin typeface="Cambria Math" panose="02040503050406030204" pitchFamily="18" charset="0"/>
                                    </a:rPr>
                                    <m:t>𝑃</m:t>
                                  </m:r>
                                </m:den>
                              </m:f>
                            </m:e>
                          </m:d>
                        </m:e>
                        <m:sup>
                          <m:f>
                            <m:fPr>
                              <m:ctrlPr>
                                <a:rPr lang="en-US" sz="2400" i="1">
                                  <a:latin typeface="Cambria Math" panose="02040503050406030204" pitchFamily="18" charset="0"/>
                                </a:rPr>
                              </m:ctrlPr>
                            </m:fPr>
                            <m:num>
                              <m:r>
                                <a:rPr lang="en-US" sz="2400" i="1">
                                  <a:latin typeface="Cambria Math" panose="02040503050406030204" pitchFamily="18" charset="0"/>
                                </a:rPr>
                                <m:t>2</m:t>
                              </m:r>
                            </m:num>
                            <m:den>
                              <m:r>
                                <a:rPr lang="en-US" sz="2400" i="1">
                                  <a:latin typeface="Cambria Math" panose="02040503050406030204" pitchFamily="18" charset="0"/>
                                </a:rPr>
                                <m:t>3</m:t>
                              </m:r>
                            </m:den>
                          </m:f>
                        </m:sup>
                      </m:sSup>
                      <m:r>
                        <m:rPr>
                          <m:lit/>
                        </m:rPr>
                        <a:rPr lang="en-US" sz="2400" b="0" i="0" smtClean="0">
                          <a:latin typeface="Cambria Math" panose="02040503050406030204" pitchFamily="18" charset="0"/>
                        </a:rPr>
                        <m:t>&lt;</m:t>
                      </m:r>
                      <m:r>
                        <a:rPr lang="en-US" sz="2400" b="0" i="1" smtClean="0">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𝛿</m:t>
                      </m:r>
                      <m:r>
                        <a:rPr lang="en-US" sz="2400" b="0" i="0"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0" name="TextBox 19">
                <a:extLst>
                  <a:ext uri="{FF2B5EF4-FFF2-40B4-BE49-F238E27FC236}">
                    <a16:creationId xmlns:a16="http://schemas.microsoft.com/office/drawing/2014/main" id="{865DC384-DE21-2F43-950C-A515EABA9329}"/>
                  </a:ext>
                </a:extLst>
              </p:cNvPr>
              <p:cNvSpPr txBox="1">
                <a:spLocks noRot="1" noChangeAspect="1" noMove="1" noResize="1" noEditPoints="1" noAdjustHandles="1" noChangeArrowheads="1" noChangeShapeType="1" noTextEdit="1"/>
              </p:cNvSpPr>
              <p:nvPr/>
            </p:nvSpPr>
            <p:spPr>
              <a:xfrm>
                <a:off x="5626417" y="3896128"/>
                <a:ext cx="4550348" cy="996107"/>
              </a:xfrm>
              <a:prstGeom prst="rect">
                <a:avLst/>
              </a:prstGeom>
              <a:blipFill>
                <a:blip r:embed="rId7"/>
                <a:stretch>
                  <a:fillRect b="-3750"/>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B7F52B99-11B8-534C-86C5-70DA67A67E49}"/>
              </a:ext>
            </a:extLst>
          </p:cNvPr>
          <p:cNvCxnSpPr>
            <a:cxnSpLocks/>
          </p:cNvCxnSpPr>
          <p:nvPr/>
        </p:nvCxnSpPr>
        <p:spPr>
          <a:xfrm flipH="1">
            <a:off x="5171930" y="4941801"/>
            <a:ext cx="1323793" cy="79265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02479655-3D5D-2A4F-AC47-50053A63C94E}"/>
              </a:ext>
            </a:extLst>
          </p:cNvPr>
          <p:cNvCxnSpPr>
            <a:cxnSpLocks/>
          </p:cNvCxnSpPr>
          <p:nvPr/>
        </p:nvCxnSpPr>
        <p:spPr>
          <a:xfrm>
            <a:off x="7605207" y="4888301"/>
            <a:ext cx="1270863" cy="797500"/>
          </a:xfrm>
          <a:prstGeom prst="line">
            <a:avLst/>
          </a:prstGeom>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4BD70EF2-F80E-F14F-96C5-11543DE9BD43}"/>
              </a:ext>
            </a:extLst>
          </p:cNvPr>
          <p:cNvSpPr txBox="1"/>
          <p:nvPr/>
        </p:nvSpPr>
        <p:spPr>
          <a:xfrm>
            <a:off x="5125769" y="4913165"/>
            <a:ext cx="619080" cy="535531"/>
          </a:xfrm>
          <a:prstGeom prst="rect">
            <a:avLst/>
          </a:prstGeom>
          <a:noFill/>
        </p:spPr>
        <p:txBody>
          <a:bodyPr wrap="none" rtlCol="0">
            <a:spAutoFit/>
          </a:bodyPr>
          <a:lstStyle/>
          <a:p>
            <a:r>
              <a:rPr lang="en-US" dirty="0"/>
              <a:t>No</a:t>
            </a:r>
          </a:p>
        </p:txBody>
      </p:sp>
      <p:sp>
        <p:nvSpPr>
          <p:cNvPr id="28" name="TextBox 27">
            <a:extLst>
              <a:ext uri="{FF2B5EF4-FFF2-40B4-BE49-F238E27FC236}">
                <a16:creationId xmlns:a16="http://schemas.microsoft.com/office/drawing/2014/main" id="{650C3C9D-40A6-0B4C-9D9A-3B5D13E44C92}"/>
              </a:ext>
            </a:extLst>
          </p:cNvPr>
          <p:cNvSpPr txBox="1"/>
          <p:nvPr/>
        </p:nvSpPr>
        <p:spPr>
          <a:xfrm>
            <a:off x="8399536" y="5021872"/>
            <a:ext cx="666336" cy="535531"/>
          </a:xfrm>
          <a:prstGeom prst="rect">
            <a:avLst/>
          </a:prstGeom>
          <a:noFill/>
        </p:spPr>
        <p:txBody>
          <a:bodyPr wrap="none" rtlCol="0">
            <a:spAutoFit/>
          </a:bodyPr>
          <a:lstStyle/>
          <a:p>
            <a:r>
              <a:rPr lang="en-US" dirty="0"/>
              <a:t>Yes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736BC06-289E-D84F-A7D3-218191C90E77}"/>
                  </a:ext>
                </a:extLst>
              </p:cNvPr>
              <p:cNvSpPr txBox="1"/>
              <p:nvPr/>
            </p:nvSpPr>
            <p:spPr>
              <a:xfrm>
                <a:off x="1433530" y="5772785"/>
                <a:ext cx="4117464" cy="12246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𝑐</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𝑤</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𝑏</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𝑘</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𝑟</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𝑤</m:t>
                              </m:r>
                            </m:sub>
                          </m:sSub>
                        </m:num>
                        <m:den>
                          <m:r>
                            <a:rPr lang="en-US" sz="2400" i="1">
                              <a:latin typeface="Cambria Math" panose="02040503050406030204" pitchFamily="18" charset="0"/>
                            </a:rPr>
                            <m:t>𝑃</m:t>
                          </m:r>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𝑀</m:t>
                              </m:r>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𝛿</m:t>
                              </m:r>
                            </m:e>
                          </m:rad>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𝑀</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𝛿</m:t>
                      </m:r>
                    </m:oMath>
                  </m:oMathPara>
                </a14:m>
                <a:endParaRPr lang="en-US" sz="2400" dirty="0"/>
              </a:p>
              <a:p>
                <a:pPr algn="ctr"/>
                <a:r>
                  <a:rPr lang="en-US" sz="2400" dirty="0"/>
                  <a:t>(Analogous to 2.5D)</a:t>
                </a:r>
              </a:p>
            </p:txBody>
          </p:sp>
        </mc:Choice>
        <mc:Fallback xmlns="">
          <p:sp>
            <p:nvSpPr>
              <p:cNvPr id="30" name="TextBox 29">
                <a:extLst>
                  <a:ext uri="{FF2B5EF4-FFF2-40B4-BE49-F238E27FC236}">
                    <a16:creationId xmlns:a16="http://schemas.microsoft.com/office/drawing/2014/main" id="{D736BC06-289E-D84F-A7D3-218191C90E77}"/>
                  </a:ext>
                </a:extLst>
              </p:cNvPr>
              <p:cNvSpPr txBox="1">
                <a:spLocks noRot="1" noChangeAspect="1" noMove="1" noResize="1" noEditPoints="1" noAdjustHandles="1" noChangeArrowheads="1" noChangeShapeType="1" noTextEdit="1"/>
              </p:cNvSpPr>
              <p:nvPr/>
            </p:nvSpPr>
            <p:spPr>
              <a:xfrm>
                <a:off x="1433530" y="5772785"/>
                <a:ext cx="4117464" cy="1224631"/>
              </a:xfrm>
              <a:prstGeom prst="rect">
                <a:avLst/>
              </a:prstGeom>
              <a:blipFill>
                <a:blip r:embed="rId8"/>
                <a:stretch>
                  <a:fillRect b="-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076B6F3-E266-E046-A6CA-ED3E3BBCB1B1}"/>
                  </a:ext>
                </a:extLst>
              </p:cNvPr>
              <p:cNvSpPr txBox="1"/>
              <p:nvPr/>
            </p:nvSpPr>
            <p:spPr>
              <a:xfrm>
                <a:off x="6713293" y="5702101"/>
                <a:ext cx="3479029" cy="1365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3</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𝑘</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𝑐</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𝑏</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h</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𝑤</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𝑟</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𝑤</m:t>
                                      </m:r>
                                    </m:sub>
                                  </m:sSub>
                                </m:num>
                                <m:den>
                                  <m:r>
                                    <a:rPr lang="en-US" sz="2400" i="1">
                                      <a:latin typeface="Cambria Math" panose="02040503050406030204" pitchFamily="18" charset="0"/>
                                    </a:rPr>
                                    <m:t>𝑃</m:t>
                                  </m:r>
                                </m:den>
                              </m:f>
                            </m:e>
                          </m:d>
                        </m:e>
                        <m:sup>
                          <m:f>
                            <m:fPr>
                              <m:ctrlPr>
                                <a:rPr lang="en-US" sz="2400" i="1">
                                  <a:latin typeface="Cambria Math" panose="02040503050406030204" pitchFamily="18" charset="0"/>
                                </a:rPr>
                              </m:ctrlPr>
                            </m:fPr>
                            <m:num>
                              <m:r>
                                <a:rPr lang="en-US" sz="2400" i="1">
                                  <a:latin typeface="Cambria Math" panose="02040503050406030204" pitchFamily="18" charset="0"/>
                                </a:rPr>
                                <m:t>2</m:t>
                              </m:r>
                            </m:num>
                            <m:den>
                              <m:r>
                                <a:rPr lang="en-US" sz="2400" i="1">
                                  <a:latin typeface="Cambria Math" panose="02040503050406030204" pitchFamily="18" charset="0"/>
                                </a:rPr>
                                <m:t>3</m:t>
                              </m:r>
                            </m:den>
                          </m:f>
                        </m:sup>
                      </m:sSup>
                    </m:oMath>
                  </m:oMathPara>
                </a14:m>
                <a:endParaRPr lang="en-US" sz="2400" dirty="0"/>
              </a:p>
              <a:p>
                <a:r>
                  <a:rPr lang="en-US" sz="2400" dirty="0"/>
                  <a:t>Analogous to 3D</a:t>
                </a:r>
              </a:p>
            </p:txBody>
          </p:sp>
        </mc:Choice>
        <mc:Fallback xmlns="">
          <p:sp>
            <p:nvSpPr>
              <p:cNvPr id="32" name="TextBox 31">
                <a:extLst>
                  <a:ext uri="{FF2B5EF4-FFF2-40B4-BE49-F238E27FC236}">
                    <a16:creationId xmlns:a16="http://schemas.microsoft.com/office/drawing/2014/main" id="{1076B6F3-E266-E046-A6CA-ED3E3BBCB1B1}"/>
                  </a:ext>
                </a:extLst>
              </p:cNvPr>
              <p:cNvSpPr txBox="1">
                <a:spLocks noRot="1" noChangeAspect="1" noMove="1" noResize="1" noEditPoints="1" noAdjustHandles="1" noChangeArrowheads="1" noChangeShapeType="1" noTextEdit="1"/>
              </p:cNvSpPr>
              <p:nvPr/>
            </p:nvSpPr>
            <p:spPr>
              <a:xfrm>
                <a:off x="6713293" y="5702101"/>
                <a:ext cx="3479029" cy="1365438"/>
              </a:xfrm>
              <a:prstGeom prst="rect">
                <a:avLst/>
              </a:prstGeom>
              <a:blipFill>
                <a:blip r:embed="rId9"/>
                <a:stretch>
                  <a:fillRect l="-2545" b="-9174"/>
                </a:stretch>
              </a:blipFill>
            </p:spPr>
            <p:txBody>
              <a:bodyPr/>
              <a:lstStyle/>
              <a:p>
                <a:r>
                  <a:rPr lang="en-US">
                    <a:noFill/>
                  </a:rPr>
                  <a:t> </a:t>
                </a:r>
              </a:p>
            </p:txBody>
          </p:sp>
        </mc:Fallback>
      </mc:AlternateContent>
      <p:pic>
        <p:nvPicPr>
          <p:cNvPr id="16" name="Audio 15">
            <a:hlinkClick r:id="" action="ppaction://media"/>
            <a:extLst>
              <a:ext uri="{FF2B5EF4-FFF2-40B4-BE49-F238E27FC236}">
                <a16:creationId xmlns:a16="http://schemas.microsoft.com/office/drawing/2014/main" id="{8F919255-68DE-DC41-9696-4C2DBBE28DF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007600" y="7264400"/>
            <a:ext cx="812800" cy="812800"/>
          </a:xfrm>
          <a:prstGeom prst="rect">
            <a:avLst/>
          </a:prstGeom>
        </p:spPr>
      </p:pic>
    </p:spTree>
    <p:extLst>
      <p:ext uri="{BB962C8B-B14F-4D97-AF65-F5344CB8AC3E}">
        <p14:creationId xmlns:p14="http://schemas.microsoft.com/office/powerpoint/2010/main" val="3975323444"/>
      </p:ext>
    </p:extLst>
  </p:cSld>
  <p:clrMapOvr>
    <a:masterClrMapping/>
  </p:clrMapOvr>
  <mc:AlternateContent xmlns:mc="http://schemas.openxmlformats.org/markup-compatibility/2006">
    <mc:Choice xmlns:p14="http://schemas.microsoft.com/office/powerpoint/2010/main" Requires="p14">
      <p:transition spd="med" p14:dur="700" advTm="53290">
        <p:fade/>
      </p:transition>
    </mc:Choice>
    <mc:Fallback>
      <p:transition spd="med" advTm="532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9A4C2-3A64-3C48-9926-87FB2A49E40F}"/>
              </a:ext>
            </a:extLst>
          </p:cNvPr>
          <p:cNvSpPr>
            <a:spLocks noGrp="1"/>
          </p:cNvSpPr>
          <p:nvPr>
            <p:ph type="title"/>
          </p:nvPr>
        </p:nvSpPr>
        <p:spPr/>
        <p:txBody>
          <a:bodyPr/>
          <a:lstStyle/>
          <a:p>
            <a:r>
              <a:rPr lang="en-US" dirty="0"/>
              <a:t>Thanks for listening</a:t>
            </a:r>
          </a:p>
        </p:txBody>
      </p:sp>
      <p:sp>
        <p:nvSpPr>
          <p:cNvPr id="3" name="Content Placeholder 2">
            <a:extLst>
              <a:ext uri="{FF2B5EF4-FFF2-40B4-BE49-F238E27FC236}">
                <a16:creationId xmlns:a16="http://schemas.microsoft.com/office/drawing/2014/main" id="{E61972A2-BEF9-BF47-9FD5-9CCDF92BD6CA}"/>
              </a:ext>
            </a:extLst>
          </p:cNvPr>
          <p:cNvSpPr>
            <a:spLocks noGrp="1"/>
          </p:cNvSpPr>
          <p:nvPr>
            <p:ph sz="half" idx="1"/>
          </p:nvPr>
        </p:nvSpPr>
        <p:spPr/>
        <p:txBody>
          <a:bodyPr/>
          <a:lstStyle/>
          <a:p>
            <a:r>
              <a:rPr lang="en-US" dirty="0"/>
              <a:t>Questions </a:t>
            </a:r>
            <a:r>
              <a:rPr lang="en-US" dirty="0">
                <a:latin typeface="Garamond" panose="02020404030301010803" pitchFamily="18" charset="0"/>
              </a:rPr>
              <a:t>?</a:t>
            </a:r>
            <a:endParaRPr lang="en-US" dirty="0"/>
          </a:p>
        </p:txBody>
      </p:sp>
      <p:sp>
        <p:nvSpPr>
          <p:cNvPr id="4" name="Text Placeholder 3">
            <a:extLst>
              <a:ext uri="{FF2B5EF4-FFF2-40B4-BE49-F238E27FC236}">
                <a16:creationId xmlns:a16="http://schemas.microsoft.com/office/drawing/2014/main" id="{C0345FA9-F862-154B-9569-65AD3904175C}"/>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13356761-2C12-7442-BB39-CBA8D7916325}"/>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556E9C66-6C1E-8B4D-9FD9-387804F13969}"/>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BED5CA06-4037-B745-9EA2-D4AFE6BC14E0}"/>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096840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2|0.8|9.3|24.4|16.2|9.6"/>
</p:tagLst>
</file>

<file path=ppt/tags/tag2.xml><?xml version="1.0" encoding="utf-8"?>
<p:tagLst xmlns:a="http://schemas.openxmlformats.org/drawingml/2006/main" xmlns:r="http://schemas.openxmlformats.org/officeDocument/2006/relationships" xmlns:p="http://schemas.openxmlformats.org/presentationml/2006/main">
  <p:tag name="TIMING" val="|18.5|9.3|10.1|13.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402b49ca-617a-4412-a136-22a821ef8eb4">PULSEDOC-1743074161-58</_dlc_DocId>
    <_dlc_DocIdUrl xmlns="402b49ca-617a-4412-a136-22a821ef8eb4">
      <Url>https://pulse.utah.edu/site/marcomm/_layouts/15/DocIdRedir.aspx?ID=PULSEDOC-1743074161-58</Url>
      <Description>PULSEDOC-1743074161-58</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B7F15D18245C1458954909DB36AE657" ma:contentTypeVersion="0" ma:contentTypeDescription="Create a new document." ma:contentTypeScope="" ma:versionID="31d1ffe5a42fea02fd9322eb624dbb2b">
  <xsd:schema xmlns:xsd="http://www.w3.org/2001/XMLSchema" xmlns:xs="http://www.w3.org/2001/XMLSchema" xmlns:p="http://schemas.microsoft.com/office/2006/metadata/properties" xmlns:ns2="402b49ca-617a-4412-a136-22a821ef8eb4" targetNamespace="http://schemas.microsoft.com/office/2006/metadata/properties" ma:root="true" ma:fieldsID="2b995caac7fa654b91bcd9862e99db1b" ns2:_="">
    <xsd:import namespace="402b49ca-617a-4412-a136-22a821ef8eb4"/>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2b49ca-617a-4412-a136-22a821ef8eb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05D53D2-4C8C-4500-874F-8AD70E4DEB2D}">
  <ds:schemaRefs>
    <ds:schemaRef ds:uri="http://schemas.microsoft.com/office/2006/metadata/properties"/>
    <ds:schemaRef ds:uri="402b49ca-617a-4412-a136-22a821ef8eb4"/>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customXml/itemProps2.xml><?xml version="1.0" encoding="utf-8"?>
<ds:datastoreItem xmlns:ds="http://schemas.openxmlformats.org/officeDocument/2006/customXml" ds:itemID="{BCDE85B8-B306-4605-8819-4A30DA8C0D5D}">
  <ds:schemaRefs>
    <ds:schemaRef ds:uri="http://schemas.microsoft.com/sharepoint/v3/contenttype/forms"/>
  </ds:schemaRefs>
</ds:datastoreItem>
</file>

<file path=customXml/itemProps3.xml><?xml version="1.0" encoding="utf-8"?>
<ds:datastoreItem xmlns:ds="http://schemas.openxmlformats.org/officeDocument/2006/customXml" ds:itemID="{E546632D-6F77-41CB-AF7B-1A02CDAC0F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2b49ca-617a-4412-a136-22a821ef8e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96F08B7-1F71-4F99-B35D-690FBC859C9A}">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52225</TotalTime>
  <Words>1175</Words>
  <Application>Microsoft Macintosh PowerPoint</Application>
  <PresentationFormat>Custom</PresentationFormat>
  <Paragraphs>206</Paragraphs>
  <Slides>9</Slides>
  <Notes>8</Notes>
  <HiddenSlides>0</HiddenSlides>
  <MMClips>8</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Century Gothic Bold</vt:lpstr>
      <vt:lpstr>Century Gothic Bold Italic</vt:lpstr>
      <vt:lpstr>Arial</vt:lpstr>
      <vt:lpstr>Calibri</vt:lpstr>
      <vt:lpstr>Cambria Math</vt:lpstr>
      <vt:lpstr>Century Gothic</vt:lpstr>
      <vt:lpstr>Consolas</vt:lpstr>
      <vt:lpstr>Garamond</vt:lpstr>
      <vt:lpstr>Office Theme</vt:lpstr>
      <vt:lpstr>Brief Announcement: Efficient Distributed Algorithms for Convolutional Neural Networks</vt:lpstr>
      <vt:lpstr>Introduction</vt:lpstr>
      <vt:lpstr>Overview</vt:lpstr>
      <vt:lpstr>Systematic algorithm construction</vt:lpstr>
      <vt:lpstr>Global solution overview</vt:lpstr>
      <vt:lpstr>Construct distributed memory algorithm</vt:lpstr>
      <vt:lpstr>Extend to CNNS</vt:lpstr>
      <vt:lpstr>CNNs solution summary</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Svaren</dc:creator>
  <cp:lastModifiedBy>ayanami akira</cp:lastModifiedBy>
  <cp:revision>494</cp:revision>
  <cp:lastPrinted>2016-08-31T21:58:28Z</cp:lastPrinted>
  <dcterms:created xsi:type="dcterms:W3CDTF">2016-08-02T16:41:37Z</dcterms:created>
  <dcterms:modified xsi:type="dcterms:W3CDTF">2021-07-04T19:17:24Z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0x0101000B7F15D18245C1458954909DB36AE657</vt:lpwstr>
  </property>
  <property fmtid="{D5CDD505-2E9C-101B-9397-08002B2CF9AE}" pid="3" name="_dlc_DocIdItemGuid">
    <vt:lpwstr>05119da2-ac92-459a-979b-c26962d971ed</vt:lpwstr>
  </property>
</Properties>
</file>